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4"/>
  </p:sldMasterIdLst>
  <p:notesMasterIdLst>
    <p:notesMasterId r:id="rId92"/>
  </p:notesMasterIdLst>
  <p:handoutMasterIdLst>
    <p:handoutMasterId r:id="rId93"/>
  </p:handoutMasterIdLst>
  <p:sldIdLst>
    <p:sldId id="5471" r:id="rId5"/>
    <p:sldId id="5410" r:id="rId6"/>
    <p:sldId id="430" r:id="rId7"/>
    <p:sldId id="5499" r:id="rId8"/>
    <p:sldId id="5455" r:id="rId9"/>
    <p:sldId id="5453" r:id="rId10"/>
    <p:sldId id="5476" r:id="rId11"/>
    <p:sldId id="5493" r:id="rId12"/>
    <p:sldId id="5477" r:id="rId13"/>
    <p:sldId id="5492" r:id="rId14"/>
    <p:sldId id="5478" r:id="rId15"/>
    <p:sldId id="5490" r:id="rId16"/>
    <p:sldId id="443" r:id="rId17"/>
    <p:sldId id="309" r:id="rId18"/>
    <p:sldId id="378" r:id="rId19"/>
    <p:sldId id="375" r:id="rId20"/>
    <p:sldId id="428" r:id="rId21"/>
    <p:sldId id="431" r:id="rId22"/>
    <p:sldId id="432" r:id="rId23"/>
    <p:sldId id="5500" r:id="rId24"/>
    <p:sldId id="5501" r:id="rId25"/>
    <p:sldId id="5464" r:id="rId26"/>
    <p:sldId id="5479" r:id="rId27"/>
    <p:sldId id="5480" r:id="rId28"/>
    <p:sldId id="5481" r:id="rId29"/>
    <p:sldId id="5482" r:id="rId30"/>
    <p:sldId id="433" r:id="rId31"/>
    <p:sldId id="260" r:id="rId32"/>
    <p:sldId id="290" r:id="rId33"/>
    <p:sldId id="373" r:id="rId34"/>
    <p:sldId id="284" r:id="rId35"/>
    <p:sldId id="380" r:id="rId36"/>
    <p:sldId id="439" r:id="rId37"/>
    <p:sldId id="397" r:id="rId38"/>
    <p:sldId id="383" r:id="rId39"/>
    <p:sldId id="434" r:id="rId40"/>
    <p:sldId id="5470" r:id="rId41"/>
    <p:sldId id="5494" r:id="rId42"/>
    <p:sldId id="5473" r:id="rId43"/>
    <p:sldId id="5474" r:id="rId44"/>
    <p:sldId id="5475" r:id="rId45"/>
    <p:sldId id="394" r:id="rId46"/>
    <p:sldId id="404" r:id="rId47"/>
    <p:sldId id="435" r:id="rId48"/>
    <p:sldId id="398" r:id="rId49"/>
    <p:sldId id="429" r:id="rId50"/>
    <p:sldId id="5495" r:id="rId51"/>
    <p:sldId id="401" r:id="rId52"/>
    <p:sldId id="408" r:id="rId53"/>
    <p:sldId id="438" r:id="rId54"/>
    <p:sldId id="402" r:id="rId55"/>
    <p:sldId id="405" r:id="rId56"/>
    <p:sldId id="406" r:id="rId57"/>
    <p:sldId id="410" r:id="rId58"/>
    <p:sldId id="387" r:id="rId59"/>
    <p:sldId id="400" r:id="rId60"/>
    <p:sldId id="419" r:id="rId61"/>
    <p:sldId id="412" r:id="rId62"/>
    <p:sldId id="436" r:id="rId63"/>
    <p:sldId id="385" r:id="rId64"/>
    <p:sldId id="5496" r:id="rId65"/>
    <p:sldId id="413" r:id="rId66"/>
    <p:sldId id="420" r:id="rId67"/>
    <p:sldId id="414" r:id="rId68"/>
    <p:sldId id="422" r:id="rId69"/>
    <p:sldId id="5468" r:id="rId70"/>
    <p:sldId id="5469" r:id="rId71"/>
    <p:sldId id="5483" r:id="rId72"/>
    <p:sldId id="5484" r:id="rId73"/>
    <p:sldId id="415" r:id="rId74"/>
    <p:sldId id="421" r:id="rId75"/>
    <p:sldId id="417" r:id="rId76"/>
    <p:sldId id="418" r:id="rId77"/>
    <p:sldId id="423" r:id="rId78"/>
    <p:sldId id="424" r:id="rId79"/>
    <p:sldId id="426" r:id="rId80"/>
    <p:sldId id="427" r:id="rId81"/>
    <p:sldId id="5497" r:id="rId82"/>
    <p:sldId id="425" r:id="rId83"/>
    <p:sldId id="386" r:id="rId84"/>
    <p:sldId id="388" r:id="rId85"/>
    <p:sldId id="437" r:id="rId86"/>
    <p:sldId id="5498" r:id="rId87"/>
    <p:sldId id="389" r:id="rId88"/>
    <p:sldId id="334" r:id="rId89"/>
    <p:sldId id="390" r:id="rId90"/>
    <p:sldId id="5313" r:id="rId91"/>
  </p:sldIdLst>
  <p:sldSz cx="12195175" cy="6859588"/>
  <p:notesSz cx="6858000" cy="9144000"/>
  <p:defaultTextStyle>
    <a:defPPr>
      <a:defRPr lang="sv-SE"/>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9">
          <p15:clr>
            <a:srgbClr val="A4A3A4"/>
          </p15:clr>
        </p15:guide>
        <p15:guide id="2" orient="horz" pos="3547">
          <p15:clr>
            <a:srgbClr val="A4A3A4"/>
          </p15:clr>
        </p15:guide>
        <p15:guide id="3" orient="horz" pos="1389">
          <p15:clr>
            <a:srgbClr val="A4A3A4"/>
          </p15:clr>
        </p15:guide>
        <p15:guide id="4" orient="horz" pos="2160">
          <p15:clr>
            <a:srgbClr val="A4A3A4"/>
          </p15:clr>
        </p15:guide>
        <p15:guide id="5" pos="348">
          <p15:clr>
            <a:srgbClr val="A4A3A4"/>
          </p15:clr>
        </p15:guide>
        <p15:guide id="6" pos="7334">
          <p15:clr>
            <a:srgbClr val="A4A3A4"/>
          </p15:clr>
        </p15:guide>
        <p15:guide id="7" pos="3838">
          <p15:clr>
            <a:srgbClr val="A4A3A4"/>
          </p15:clr>
        </p15:guide>
        <p15:guide id="8" pos="2390">
          <p15:clr>
            <a:srgbClr val="A4A3A4"/>
          </p15:clr>
        </p15:guide>
        <p15:guide id="9" orient="horz" pos="742">
          <p15:clr>
            <a:srgbClr val="A4A3A4"/>
          </p15:clr>
        </p15:guide>
        <p15:guide id="10" orient="horz" pos="1096">
          <p15:clr>
            <a:srgbClr val="A4A3A4"/>
          </p15:clr>
        </p15:guide>
        <p15:guide id="11" orient="horz" pos="427">
          <p15:clr>
            <a:srgbClr val="A4A3A4"/>
          </p15:clr>
        </p15:guide>
        <p15:guide id="12" pos="7341">
          <p15:clr>
            <a:srgbClr val="A4A3A4"/>
          </p15:clr>
        </p15:guide>
        <p15:guide id="13" pos="4068">
          <p15:clr>
            <a:srgbClr val="A4A3A4"/>
          </p15:clr>
        </p15:guide>
        <p15:guide id="14" pos="367">
          <p15:clr>
            <a:srgbClr val="A4A3A4"/>
          </p15:clr>
        </p15:guide>
        <p15:guide id="15" pos="585">
          <p15:clr>
            <a:srgbClr val="A4A3A4"/>
          </p15:clr>
        </p15:guide>
        <p15:guide id="16" pos="7106">
          <p15:clr>
            <a:srgbClr val="A4A3A4"/>
          </p15:clr>
        </p15:guide>
        <p15:guide id="17" pos="1385">
          <p15:clr>
            <a:srgbClr val="A4A3A4"/>
          </p15:clr>
        </p15:guide>
        <p15:guide id="18" pos="629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F50"/>
    <a:srgbClr val="466DB8"/>
    <a:srgbClr val="E9AA51"/>
    <a:srgbClr val="7E9D7B"/>
    <a:srgbClr val="C96A6B"/>
    <a:srgbClr val="D0DFE7"/>
    <a:srgbClr val="EBE267"/>
    <a:srgbClr val="98AF61"/>
    <a:srgbClr val="F7F7F7"/>
    <a:srgbClr val="5487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guide orient="horz" pos="3249"/>
        <p:guide orient="horz" pos="3547"/>
        <p:guide orient="horz" pos="1389"/>
        <p:guide orient="horz" pos="2160"/>
        <p:guide pos="348"/>
        <p:guide pos="7334"/>
        <p:guide pos="3838"/>
        <p:guide pos="2390"/>
        <p:guide orient="horz" pos="742"/>
        <p:guide orient="horz" pos="1096"/>
        <p:guide orient="horz" pos="427"/>
        <p:guide pos="7341"/>
        <p:guide pos="4068"/>
        <p:guide pos="367"/>
        <p:guide pos="585"/>
        <p:guide pos="7106"/>
        <p:guide pos="1385"/>
        <p:guide pos="629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Sheet1!$B$1</c:f>
              <c:strCache>
                <c:ptCount val="1"/>
                <c:pt idx="0">
                  <c:v>Security Incidents per Department</c:v>
                </c:pt>
              </c:strCache>
            </c:strRef>
          </c:tx>
          <c:dPt>
            <c:idx val="0"/>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1-75F3-4855-8C3F-DE667DABAE25}"/>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75F3-4855-8C3F-DE667DABAE25}"/>
              </c:ext>
            </c:extLst>
          </c:dPt>
          <c:dPt>
            <c:idx val="2"/>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5-75F3-4855-8C3F-DE667DABAE25}"/>
              </c:ext>
            </c:extLst>
          </c:dPt>
          <c:dPt>
            <c:idx val="3"/>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7-75F3-4855-8C3F-DE667DABAE25}"/>
              </c:ext>
            </c:extLst>
          </c:dPt>
          <c:dLbls>
            <c:spPr>
              <a:solidFill>
                <a:srgbClr val="E7E6E6">
                  <a:lumMod val="90000"/>
                </a:srgbClr>
              </a:solidFill>
              <a:ln>
                <a:solidFill>
                  <a:srgbClr val="375172">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HR</c:v>
                </c:pt>
                <c:pt idx="1">
                  <c:v>Finance</c:v>
                </c:pt>
                <c:pt idx="2">
                  <c:v>Servicedesk</c:v>
                </c:pt>
                <c:pt idx="3">
                  <c:v>Marketing</c:v>
                </c:pt>
              </c:strCache>
            </c:strRef>
          </c:cat>
          <c:val>
            <c:numRef>
              <c:f>Sheet1!$B$2:$B$5</c:f>
              <c:numCache>
                <c:formatCode>General</c:formatCode>
                <c:ptCount val="4"/>
                <c:pt idx="0">
                  <c:v>10</c:v>
                </c:pt>
                <c:pt idx="1">
                  <c:v>3</c:v>
                </c:pt>
                <c:pt idx="2">
                  <c:v>1</c:v>
                </c:pt>
                <c:pt idx="3">
                  <c:v>4</c:v>
                </c:pt>
              </c:numCache>
            </c:numRef>
          </c:val>
          <c:extLst>
            <c:ext xmlns:c16="http://schemas.microsoft.com/office/drawing/2014/chart" uri="{C3380CC4-5D6E-409C-BE32-E72D297353CC}">
              <c16:uniqueId val="{00000000-ABD1-40FE-BAC0-FB38BF2AB246}"/>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F920D1-C0A2-4E55-BB00-0BAA532EF30A}" type="datetimeFigureOut">
              <a:rPr lang="sv-SE" smtClean="0"/>
              <a:t>2024-03-14</a:t>
            </a:fld>
            <a:endParaRPr lang="sv-S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320E9D-C1E3-4D9A-97FB-4BCA627EE99B}" type="slidenum">
              <a:rPr lang="sv-SE" smtClean="0"/>
              <a:t>‹#›</a:t>
            </a:fld>
            <a:endParaRPr lang="sv-SE"/>
          </a:p>
        </p:txBody>
      </p:sp>
    </p:spTree>
    <p:extLst>
      <p:ext uri="{BB962C8B-B14F-4D97-AF65-F5344CB8AC3E}">
        <p14:creationId xmlns:p14="http://schemas.microsoft.com/office/powerpoint/2010/main" val="144144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0685A-998E-40CF-A2DE-3377528C2DD5}" type="datetimeFigureOut">
              <a:rPr lang="sv-SE" smtClean="0"/>
              <a:t>2024-03-14</a:t>
            </a:fld>
            <a:endParaRPr lang="sv-S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AC57C-7FD9-4CE3-B84E-3586E9577C54}" type="slidenum">
              <a:rPr lang="sv-SE" smtClean="0"/>
              <a:t>‹#›</a:t>
            </a:fld>
            <a:endParaRPr lang="sv-SE"/>
          </a:p>
        </p:txBody>
      </p:sp>
    </p:spTree>
    <p:extLst>
      <p:ext uri="{BB962C8B-B14F-4D97-AF65-F5344CB8AC3E}">
        <p14:creationId xmlns:p14="http://schemas.microsoft.com/office/powerpoint/2010/main" val="263098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AA7F6570-03BE-40F5-BD10-E02CB0651315}" type="slidenum">
              <a:rPr lang="en-DK" smtClean="0"/>
              <a:t>1</a:t>
            </a:fld>
            <a:endParaRPr lang="en-DK"/>
          </a:p>
        </p:txBody>
      </p:sp>
    </p:spTree>
    <p:extLst>
      <p:ext uri="{BB962C8B-B14F-4D97-AF65-F5344CB8AC3E}">
        <p14:creationId xmlns:p14="http://schemas.microsoft.com/office/powerpoint/2010/main" val="3105273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0A49-6382-44DC-8D69-94B5695D5D9F}"/>
              </a:ext>
            </a:extLst>
          </p:cNvPr>
          <p:cNvSpPr>
            <a:spLocks noGrp="1"/>
          </p:cNvSpPr>
          <p:nvPr>
            <p:ph type="ctrTitle"/>
          </p:nvPr>
        </p:nvSpPr>
        <p:spPr>
          <a:xfrm>
            <a:off x="1524397" y="1122623"/>
            <a:ext cx="9146381" cy="2388153"/>
          </a:xfrm>
          <a:prstGeom prst="rect">
            <a:avLst/>
          </a:prstGeom>
        </p:spPr>
        <p:txBody>
          <a:bodyPr anchor="b"/>
          <a:lstStyle>
            <a:lvl1pPr algn="ctr">
              <a:defRPr sz="6001"/>
            </a:lvl1pPr>
          </a:lstStyle>
          <a:p>
            <a:r>
              <a:rPr lang="en-US"/>
              <a:t>Click to edit Master title style</a:t>
            </a:r>
            <a:endParaRPr lang="da-DK"/>
          </a:p>
        </p:txBody>
      </p:sp>
      <p:sp>
        <p:nvSpPr>
          <p:cNvPr id="3" name="Subtitle 2">
            <a:extLst>
              <a:ext uri="{FF2B5EF4-FFF2-40B4-BE49-F238E27FC236}">
                <a16:creationId xmlns:a16="http://schemas.microsoft.com/office/drawing/2014/main" id="{7F31C99D-AEF8-4951-B4F2-73DCE7AD2347}"/>
              </a:ext>
            </a:extLst>
          </p:cNvPr>
          <p:cNvSpPr>
            <a:spLocks noGrp="1"/>
          </p:cNvSpPr>
          <p:nvPr>
            <p:ph type="subTitle" idx="1"/>
          </p:nvPr>
        </p:nvSpPr>
        <p:spPr>
          <a:xfrm>
            <a:off x="1524397" y="3602872"/>
            <a:ext cx="9146381" cy="1656145"/>
          </a:xfrm>
        </p:spPr>
        <p:txBody>
          <a:bodyPr/>
          <a:lstStyle>
            <a:lvl1pPr marL="0" indent="0" algn="ctr">
              <a:buNone/>
              <a:defRPr sz="2400"/>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0D31F5A8-637E-463A-9F36-25119DD6A357}"/>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2872D49F-BA7A-4C60-A712-8D0411D67AA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D5608D8-B32B-431B-829D-1B47F9096BFA}"/>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8" name="Title Placeholder 1">
            <a:extLst>
              <a:ext uri="{FF2B5EF4-FFF2-40B4-BE49-F238E27FC236}">
                <a16:creationId xmlns:a16="http://schemas.microsoft.com/office/drawing/2014/main" id="{38E6375E-02B8-4FDB-8741-8EB0F82EE749}"/>
              </a:ext>
            </a:extLst>
          </p:cNvPr>
          <p:cNvSpPr txBox="1">
            <a:spLocks/>
          </p:cNvSpPr>
          <p:nvPr userDrawn="1"/>
        </p:nvSpPr>
        <p:spPr>
          <a:xfrm>
            <a:off x="121356" y="109562"/>
            <a:ext cx="10854301" cy="910915"/>
          </a:xfrm>
          <a:prstGeom prst="rect">
            <a:avLst/>
          </a:prstGeom>
        </p:spPr>
        <p:txBody>
          <a:bodyPr vert="horz" lIns="91440" tIns="45720" rIns="91440" bIns="45720" rtlCol="0" anchor="ctr">
            <a:normAutofit/>
          </a:bodyPr>
          <a:lst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35598164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9EFAB8B9-C5B9-4B50-993C-30BCE19D7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FBA78533-90C8-4529-A8A6-9C04439D1B9B}"/>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266DCC66-0255-43F8-80DC-3B61D9E3CE9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50F298E-A6D0-47C2-8CB0-3812F0032969}"/>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8" name="Title Placeholder 1">
            <a:extLst>
              <a:ext uri="{FF2B5EF4-FFF2-40B4-BE49-F238E27FC236}">
                <a16:creationId xmlns:a16="http://schemas.microsoft.com/office/drawing/2014/main" id="{8EE44143-2BD1-4403-857F-D55D76001537}"/>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350129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5A3AE-BE76-4B88-B72D-EA91C9ADE0A6}"/>
              </a:ext>
            </a:extLst>
          </p:cNvPr>
          <p:cNvSpPr>
            <a:spLocks noGrp="1"/>
          </p:cNvSpPr>
          <p:nvPr>
            <p:ph type="title" orient="vert"/>
          </p:nvPr>
        </p:nvSpPr>
        <p:spPr>
          <a:xfrm>
            <a:off x="8727172" y="1148861"/>
            <a:ext cx="2629585" cy="5029532"/>
          </a:xfrm>
          <a:prstGeom prst="rect">
            <a:avLst/>
          </a:prstGeo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9165DA4-CCDF-4F86-8DA3-ABACFD773996}"/>
              </a:ext>
            </a:extLst>
          </p:cNvPr>
          <p:cNvSpPr>
            <a:spLocks noGrp="1"/>
          </p:cNvSpPr>
          <p:nvPr>
            <p:ph type="body" orient="vert" idx="1"/>
          </p:nvPr>
        </p:nvSpPr>
        <p:spPr>
          <a:xfrm>
            <a:off x="838418" y="1148861"/>
            <a:ext cx="7736314" cy="50295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AF1E08C3-5337-4E5A-A31C-54BB08EFC299}"/>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37DF4ED0-267D-438A-9656-C6923ED15E0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3635B8-9919-463C-9F05-C51DB554F1C8}"/>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8" name="Title Placeholder 1">
            <a:extLst>
              <a:ext uri="{FF2B5EF4-FFF2-40B4-BE49-F238E27FC236}">
                <a16:creationId xmlns:a16="http://schemas.microsoft.com/office/drawing/2014/main" id="{E738C5D3-B867-4C40-95F6-0CFA2A153724}"/>
              </a:ext>
            </a:extLst>
          </p:cNvPr>
          <p:cNvSpPr txBox="1">
            <a:spLocks/>
          </p:cNvSpPr>
          <p:nvPr userDrawn="1"/>
        </p:nvSpPr>
        <p:spPr>
          <a:xfrm>
            <a:off x="121356" y="109562"/>
            <a:ext cx="10854301" cy="910915"/>
          </a:xfrm>
          <a:prstGeom prst="rect">
            <a:avLst/>
          </a:prstGeom>
        </p:spPr>
        <p:txBody>
          <a:bodyPr vert="horz" lIns="91440" tIns="45720" rIns="91440" bIns="45720" rtlCol="0" anchor="ctr">
            <a:normAutofit/>
          </a:bodyPr>
          <a:lst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00442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 Image (2 Header Lines)">
    <p:bg>
      <p:bgPr>
        <a:solidFill>
          <a:schemeClr val="bg1"/>
        </a:solidFill>
        <a:effectLst/>
      </p:bgPr>
    </p:bg>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465162" y="1506301"/>
            <a:ext cx="5624742" cy="3980100"/>
          </a:xfrm>
          <a:prstGeom prst="rect">
            <a:avLst/>
          </a:prstGeom>
        </p:spPr>
        <p:txBody>
          <a:bodyPr/>
          <a:lstStyle>
            <a:lvl1pPr marL="215956" indent="-215956">
              <a:lnSpc>
                <a:spcPct val="92000"/>
              </a:lnSpc>
              <a:spcBef>
                <a:spcPts val="600"/>
              </a:spcBef>
              <a:spcAft>
                <a:spcPts val="600"/>
              </a:spcAft>
              <a:buClr>
                <a:schemeClr val="accent1"/>
              </a:buClr>
              <a:buFont typeface="Wingdings" panose="05000000000000000000" pitchFamily="2" charset="2"/>
              <a:buChar char="§"/>
              <a:defRPr sz="1998">
                <a:solidFill>
                  <a:schemeClr val="tx1"/>
                </a:solidFill>
                <a:latin typeface="Arial" panose="020B0604020202020204" pitchFamily="34" charset="0"/>
                <a:ea typeface="Roboto Light" panose="02000000000000000000" pitchFamily="2" charset="0"/>
                <a:cs typeface="Arial" panose="020B0604020202020204" pitchFamily="34" charset="0"/>
              </a:defRPr>
            </a:lvl1pPr>
            <a:lvl2pPr marL="628524" indent="-171416">
              <a:lnSpc>
                <a:spcPct val="92000"/>
              </a:lnSpc>
              <a:spcBef>
                <a:spcPts val="600"/>
              </a:spcBef>
              <a:spcAft>
                <a:spcPts val="600"/>
              </a:spcAft>
              <a:buClr>
                <a:schemeClr val="accent2"/>
              </a:buClr>
              <a:buFont typeface="Wingdings" panose="05000000000000000000" pitchFamily="2" charset="2"/>
              <a:buChar char="§"/>
              <a:defRPr sz="1600" baseline="0">
                <a:solidFill>
                  <a:schemeClr val="tx1"/>
                </a:solidFill>
                <a:latin typeface="Arial" panose="020B0604020202020204" pitchFamily="34" charset="0"/>
                <a:ea typeface="Roboto Light" panose="02000000000000000000" pitchFamily="2" charset="0"/>
                <a:cs typeface="Arial" panose="020B0604020202020204" pitchFamily="34" charset="0"/>
              </a:defRPr>
            </a:lvl2pPr>
            <a:lvl3pPr marL="1043792" indent="-160306">
              <a:lnSpc>
                <a:spcPct val="92000"/>
              </a:lnSpc>
              <a:spcBef>
                <a:spcPts val="600"/>
              </a:spcBef>
              <a:spcAft>
                <a:spcPts val="600"/>
              </a:spcAft>
              <a:buClr>
                <a:schemeClr val="accent3"/>
              </a:buClr>
              <a:buFont typeface="Wingdings" panose="05000000000000000000" pitchFamily="2" charset="2"/>
              <a:buChar char="§"/>
              <a:defRPr sz="1400">
                <a:solidFill>
                  <a:schemeClr val="tx1"/>
                </a:solidFill>
                <a:latin typeface="Arial" panose="020B0604020202020204" pitchFamily="34" charset="0"/>
                <a:ea typeface="Roboto Light" panose="02000000000000000000" pitchFamily="2" charset="0"/>
                <a:cs typeface="Arial" panose="020B0604020202020204" pitchFamily="34" charset="0"/>
              </a:defRPr>
            </a:lvl3pPr>
            <a:lvl4pPr marL="1475704" indent="-143972">
              <a:lnSpc>
                <a:spcPct val="92000"/>
              </a:lnSpc>
              <a:spcBef>
                <a:spcPts val="600"/>
              </a:spcBef>
              <a:spcAft>
                <a:spcPts val="600"/>
              </a:spcAft>
              <a:buClr>
                <a:schemeClr val="accent4"/>
              </a:buClr>
              <a:buFont typeface="Wingdings" panose="05000000000000000000" pitchFamily="2" charset="2"/>
              <a:buChar char="§"/>
              <a:defRPr sz="1400">
                <a:solidFill>
                  <a:schemeClr val="tx1"/>
                </a:solidFill>
                <a:latin typeface="Arial" panose="020B0604020202020204" pitchFamily="34" charset="0"/>
                <a:ea typeface="Roboto Light" panose="02000000000000000000" pitchFamily="2" charset="0"/>
                <a:cs typeface="Arial" panose="020B0604020202020204" pitchFamily="34" charset="0"/>
              </a:defRPr>
            </a:lvl4pPr>
            <a:lvl5pPr marL="1871624" indent="-143972">
              <a:lnSpc>
                <a:spcPct val="92000"/>
              </a:lnSpc>
              <a:spcBef>
                <a:spcPts val="600"/>
              </a:spcBef>
              <a:spcAft>
                <a:spcPts val="600"/>
              </a:spcAft>
              <a:buClr>
                <a:schemeClr val="bg1">
                  <a:lumMod val="50000"/>
                </a:schemeClr>
              </a:buClr>
              <a:buFont typeface="Wingdings" panose="05000000000000000000" pitchFamily="2" charset="2"/>
              <a:buChar char="§"/>
              <a:defRPr sz="1400">
                <a:solidFill>
                  <a:schemeClr val="tx1"/>
                </a:solidFill>
                <a:latin typeface="Arial" panose="020B0604020202020204" pitchFamily="34" charset="0"/>
                <a:ea typeface="Roboto Light" panose="02000000000000000000" pitchFamily="2" charset="0"/>
                <a:cs typeface="Arial" panose="020B0604020202020204" pitchFamily="34" charset="0"/>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endParaRPr lang="sv-SE"/>
          </a:p>
        </p:txBody>
      </p:sp>
      <p:sp>
        <p:nvSpPr>
          <p:cNvPr id="3" name="Picture Placeholder 2"/>
          <p:cNvSpPr>
            <a:spLocks noGrp="1"/>
          </p:cNvSpPr>
          <p:nvPr>
            <p:ph type="pic" sz="quarter" idx="15"/>
          </p:nvPr>
        </p:nvSpPr>
        <p:spPr>
          <a:xfrm>
            <a:off x="6457952" y="1618554"/>
            <a:ext cx="5184775" cy="3535391"/>
          </a:xfrm>
          <a:prstGeom prst="rect">
            <a:avLst/>
          </a:prstGeom>
          <a:noFill/>
          <a:ln>
            <a:noFill/>
          </a:ln>
        </p:spPr>
        <p:txBody>
          <a:bodyPr/>
          <a:lstStyle>
            <a:lvl1pPr marL="0" indent="0" algn="ctr">
              <a:buNone/>
              <a:defRPr sz="1998">
                <a:latin typeface="Arial" panose="020B0604020202020204" pitchFamily="34" charset="0"/>
                <a:ea typeface="Roboto Light" panose="02000000000000000000" pitchFamily="2" charset="0"/>
                <a:cs typeface="Arial" panose="020B0604020202020204" pitchFamily="34" charset="0"/>
              </a:defRPr>
            </a:lvl1pPr>
          </a:lstStyle>
          <a:p>
            <a:endParaRPr lang="sv-SE"/>
          </a:p>
        </p:txBody>
      </p:sp>
      <p:sp>
        <p:nvSpPr>
          <p:cNvPr id="10" name="Rectangle 9"/>
          <p:cNvSpPr/>
          <p:nvPr userDrawn="1"/>
        </p:nvSpPr>
        <p:spPr>
          <a:xfrm>
            <a:off x="0" y="1314142"/>
            <a:ext cx="5400000" cy="36000"/>
          </a:xfrm>
          <a:prstGeom prst="rect">
            <a:avLst/>
          </a:prstGeom>
          <a:gradFill>
            <a:gsLst>
              <a:gs pos="100000">
                <a:schemeClr val="accent3">
                  <a:alpha val="0"/>
                </a:schemeClr>
              </a:gs>
              <a:gs pos="74000">
                <a:srgbClr val="FF901E">
                  <a:alpha val="27000"/>
                </a:srgbClr>
              </a:gs>
              <a:gs pos="50000">
                <a:schemeClr val="accent3"/>
              </a:gs>
              <a:gs pos="34000">
                <a:schemeClr val="accent2"/>
              </a:gs>
              <a:gs pos="25000">
                <a:schemeClr val="accent2"/>
              </a:gs>
              <a:gs pos="1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798"/>
          </a:p>
        </p:txBody>
      </p:sp>
      <p:sp>
        <p:nvSpPr>
          <p:cNvPr id="2" name="TextBox 1"/>
          <p:cNvSpPr txBox="1"/>
          <p:nvPr userDrawn="1"/>
        </p:nvSpPr>
        <p:spPr>
          <a:xfrm>
            <a:off x="9842005" y="0"/>
            <a:ext cx="2353172" cy="246221"/>
          </a:xfrm>
          <a:prstGeom prst="rect">
            <a:avLst/>
          </a:prstGeom>
          <a:noFill/>
        </p:spPr>
        <p:txBody>
          <a:bodyPr wrap="square" rtlCol="0">
            <a:spAutoFit/>
          </a:bodyPr>
          <a:lstStyle/>
          <a:p>
            <a:pPr marL="0" lvl="0" indent="0" algn="r" defTabSz="1219200" rtl="0" eaLnBrk="1" latinLnBrk="0" hangingPunct="1">
              <a:spcBef>
                <a:spcPct val="20000"/>
              </a:spcBef>
              <a:buFont typeface="Arial" panose="020B0604020202020204" pitchFamily="34" charset="0"/>
              <a:buNone/>
            </a:pPr>
            <a:r>
              <a:rPr lang="sv-SE" sz="1000" b="1" kern="1200">
                <a:solidFill>
                  <a:schemeClr val="tx1"/>
                </a:solidFill>
                <a:effectLst/>
                <a:latin typeface="Arial" panose="020B0604020202020204" pitchFamily="34" charset="0"/>
                <a:ea typeface="+mn-ea"/>
                <a:cs typeface="Arial" panose="020B0604020202020204" pitchFamily="34" charset="0"/>
              </a:rPr>
              <a:t>Company </a:t>
            </a:r>
            <a:r>
              <a:rPr lang="sv-SE" sz="1000" b="1" kern="1200" err="1">
                <a:solidFill>
                  <a:schemeClr val="tx1"/>
                </a:solidFill>
                <a:effectLst/>
                <a:latin typeface="Arial" panose="020B0604020202020204" pitchFamily="34" charset="0"/>
                <a:ea typeface="+mn-ea"/>
                <a:cs typeface="Arial" panose="020B0604020202020204" pitchFamily="34" charset="0"/>
              </a:rPr>
              <a:t>Restricted</a:t>
            </a:r>
            <a:endParaRPr lang="sv-SE" sz="1000" b="1" kern="1200">
              <a:solidFill>
                <a:schemeClr val="tx1"/>
              </a:solidFill>
              <a:effectLst/>
              <a:latin typeface="Arial" panose="020B0604020202020204" pitchFamily="34" charset="0"/>
              <a:ea typeface="+mn-ea"/>
              <a:cs typeface="Arial" panose="020B0604020202020204" pitchFamily="34" charset="0"/>
            </a:endParaRPr>
          </a:p>
        </p:txBody>
      </p:sp>
      <p:sp>
        <p:nvSpPr>
          <p:cNvPr id="9" name="TextBox 8"/>
          <p:cNvSpPr txBox="1"/>
          <p:nvPr userDrawn="1"/>
        </p:nvSpPr>
        <p:spPr>
          <a:xfrm>
            <a:off x="12384677" y="0"/>
            <a:ext cx="1656184" cy="246221"/>
          </a:xfrm>
          <a:prstGeom prst="rect">
            <a:avLst/>
          </a:prstGeom>
          <a:noFill/>
        </p:spPr>
        <p:txBody>
          <a:bodyPr wrap="square" lIns="35998" rtlCol="0">
            <a:spAutoFit/>
          </a:bodyPr>
          <a:lstStyle/>
          <a:p>
            <a:pPr marL="0" lvl="0" indent="0" algn="l" defTabSz="1219200" rtl="0" eaLnBrk="1" latinLnBrk="0" hangingPunct="1">
              <a:spcBef>
                <a:spcPct val="20000"/>
              </a:spcBef>
              <a:buFont typeface="Arial" panose="020B0604020202020204" pitchFamily="34" charset="0"/>
              <a:buNone/>
            </a:pPr>
            <a:r>
              <a:rPr lang="sv-SE" sz="1000" b="1" kern="1200">
                <a:solidFill>
                  <a:schemeClr val="bg1">
                    <a:lumMod val="50000"/>
                  </a:schemeClr>
                </a:solidFill>
                <a:effectLst/>
                <a:latin typeface="Arial" panose="020B0604020202020204" pitchFamily="34" charset="0"/>
                <a:ea typeface="+mn-ea"/>
                <a:cs typeface="Arial" panose="020B0604020202020204" pitchFamily="34" charset="0"/>
              </a:rPr>
              <a:t>Change in master</a:t>
            </a:r>
          </a:p>
        </p:txBody>
      </p:sp>
      <p:sp>
        <p:nvSpPr>
          <p:cNvPr id="12" name="Freeform 5"/>
          <p:cNvSpPr>
            <a:spLocks/>
          </p:cNvSpPr>
          <p:nvPr userDrawn="1"/>
        </p:nvSpPr>
        <p:spPr bwMode="auto">
          <a:xfrm rot="10800000">
            <a:off x="12253233" y="71095"/>
            <a:ext cx="131442" cy="107844"/>
          </a:xfrm>
          <a:custGeom>
            <a:avLst/>
            <a:gdLst>
              <a:gd name="T0" fmla="*/ 518 w 891"/>
              <a:gd name="T1" fmla="*/ 9 h 730"/>
              <a:gd name="T2" fmla="*/ 882 w 891"/>
              <a:gd name="T3" fmla="*/ 340 h 730"/>
              <a:gd name="T4" fmla="*/ 891 w 891"/>
              <a:gd name="T5" fmla="*/ 362 h 730"/>
              <a:gd name="T6" fmla="*/ 882 w 891"/>
              <a:gd name="T7" fmla="*/ 385 h 730"/>
              <a:gd name="T8" fmla="*/ 518 w 891"/>
              <a:gd name="T9" fmla="*/ 721 h 730"/>
              <a:gd name="T10" fmla="*/ 485 w 891"/>
              <a:gd name="T11" fmla="*/ 726 h 730"/>
              <a:gd name="T12" fmla="*/ 467 w 891"/>
              <a:gd name="T13" fmla="*/ 698 h 730"/>
              <a:gd name="T14" fmla="*/ 467 w 891"/>
              <a:gd name="T15" fmla="*/ 486 h 730"/>
              <a:gd name="T16" fmla="*/ 31 w 891"/>
              <a:gd name="T17" fmla="*/ 486 h 730"/>
              <a:gd name="T18" fmla="*/ 0 w 891"/>
              <a:gd name="T19" fmla="*/ 456 h 730"/>
              <a:gd name="T20" fmla="*/ 0 w 891"/>
              <a:gd name="T21" fmla="*/ 274 h 730"/>
              <a:gd name="T22" fmla="*/ 31 w 891"/>
              <a:gd name="T23" fmla="*/ 244 h 730"/>
              <a:gd name="T24" fmla="*/ 467 w 891"/>
              <a:gd name="T25" fmla="*/ 244 h 730"/>
              <a:gd name="T26" fmla="*/ 467 w 891"/>
              <a:gd name="T27" fmla="*/ 32 h 730"/>
              <a:gd name="T28" fmla="*/ 485 w 891"/>
              <a:gd name="T29" fmla="*/ 5 h 730"/>
              <a:gd name="T30" fmla="*/ 518 w 891"/>
              <a:gd name="T31" fmla="*/ 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1" h="730">
                <a:moveTo>
                  <a:pt x="518" y="9"/>
                </a:moveTo>
                <a:cubicBezTo>
                  <a:pt x="882" y="340"/>
                  <a:pt x="882" y="340"/>
                  <a:pt x="882" y="340"/>
                </a:cubicBezTo>
                <a:cubicBezTo>
                  <a:pt x="888" y="346"/>
                  <a:pt x="891" y="354"/>
                  <a:pt x="891" y="362"/>
                </a:cubicBezTo>
                <a:cubicBezTo>
                  <a:pt x="891" y="371"/>
                  <a:pt x="888" y="379"/>
                  <a:pt x="882" y="385"/>
                </a:cubicBezTo>
                <a:cubicBezTo>
                  <a:pt x="518" y="721"/>
                  <a:pt x="518" y="721"/>
                  <a:pt x="518" y="721"/>
                </a:cubicBezTo>
                <a:cubicBezTo>
                  <a:pt x="509" y="729"/>
                  <a:pt x="497" y="730"/>
                  <a:pt x="485" y="726"/>
                </a:cubicBezTo>
                <a:cubicBezTo>
                  <a:pt x="475" y="721"/>
                  <a:pt x="467" y="711"/>
                  <a:pt x="467" y="698"/>
                </a:cubicBezTo>
                <a:cubicBezTo>
                  <a:pt x="467" y="486"/>
                  <a:pt x="467" y="486"/>
                  <a:pt x="467" y="486"/>
                </a:cubicBezTo>
                <a:cubicBezTo>
                  <a:pt x="31" y="486"/>
                  <a:pt x="31" y="486"/>
                  <a:pt x="31" y="486"/>
                </a:cubicBezTo>
                <a:cubicBezTo>
                  <a:pt x="14" y="486"/>
                  <a:pt x="0" y="473"/>
                  <a:pt x="0" y="456"/>
                </a:cubicBezTo>
                <a:cubicBezTo>
                  <a:pt x="0" y="274"/>
                  <a:pt x="0" y="274"/>
                  <a:pt x="0" y="274"/>
                </a:cubicBezTo>
                <a:cubicBezTo>
                  <a:pt x="0" y="257"/>
                  <a:pt x="14" y="244"/>
                  <a:pt x="31" y="244"/>
                </a:cubicBezTo>
                <a:cubicBezTo>
                  <a:pt x="467" y="244"/>
                  <a:pt x="467" y="244"/>
                  <a:pt x="467" y="244"/>
                </a:cubicBezTo>
                <a:cubicBezTo>
                  <a:pt x="467" y="32"/>
                  <a:pt x="467" y="32"/>
                  <a:pt x="467" y="32"/>
                </a:cubicBezTo>
                <a:cubicBezTo>
                  <a:pt x="467" y="20"/>
                  <a:pt x="474" y="9"/>
                  <a:pt x="485" y="5"/>
                </a:cubicBezTo>
                <a:cubicBezTo>
                  <a:pt x="497" y="0"/>
                  <a:pt x="509" y="2"/>
                  <a:pt x="518" y="9"/>
                </a:cubicBezTo>
                <a:close/>
              </a:path>
            </a:pathLst>
          </a:custGeom>
          <a:solidFill>
            <a:schemeClr val="bg1">
              <a:lumMod val="50000"/>
            </a:schemeClr>
          </a:solidFill>
          <a:ln>
            <a:noFill/>
          </a:ln>
        </p:spPr>
        <p:txBody>
          <a:bodyPr vert="horz" wrap="square" lIns="91434" tIns="45718" rIns="91434" bIns="45718" numCol="1" anchor="t" anchorCtr="0" compatLnSpc="1">
            <a:prstTxWarp prst="textNoShape">
              <a:avLst/>
            </a:prstTxWarp>
          </a:bodyPr>
          <a:lstStyle/>
          <a:p>
            <a:endParaRPr lang="sv-SE" sz="1798"/>
          </a:p>
        </p:txBody>
      </p:sp>
      <p:sp>
        <p:nvSpPr>
          <p:cNvPr id="14" name="Title Placeholder 1">
            <a:extLst>
              <a:ext uri="{FF2B5EF4-FFF2-40B4-BE49-F238E27FC236}">
                <a16:creationId xmlns:a16="http://schemas.microsoft.com/office/drawing/2014/main" id="{FF4B827E-B7D3-406E-A1A8-A3807BF1E6AD}"/>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671461155"/>
      </p:ext>
    </p:extLst>
  </p:cSld>
  <p:clrMapOvr>
    <a:masterClrMapping/>
  </p:clrMapOvr>
  <p:transition spd="slow">
    <p:wipe dir="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CDA364-428F-4628-9D39-EA86C7087C87}"/>
              </a:ext>
            </a:extLst>
          </p:cNvPr>
          <p:cNvGrpSpPr/>
          <p:nvPr userDrawn="1"/>
        </p:nvGrpSpPr>
        <p:grpSpPr>
          <a:xfrm>
            <a:off x="7015724" y="1020478"/>
            <a:ext cx="5176275" cy="5837522"/>
            <a:chOff x="7015724" y="1020478"/>
            <a:chExt cx="5176275" cy="5837522"/>
          </a:xfrm>
        </p:grpSpPr>
        <p:pic>
          <p:nvPicPr>
            <p:cNvPr id="6" name="Picture 2">
              <a:extLst>
                <a:ext uri="{FF2B5EF4-FFF2-40B4-BE49-F238E27FC236}">
                  <a16:creationId xmlns:a16="http://schemas.microsoft.com/office/drawing/2014/main" id="{C169F236-9C37-436A-8E67-A69C6BB251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38" r="13584"/>
            <a:stretch/>
          </p:blipFill>
          <p:spPr bwMode="auto">
            <a:xfrm>
              <a:off x="7015724" y="1020478"/>
              <a:ext cx="5176275" cy="583752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Rectangle 6">
              <a:extLst>
                <a:ext uri="{FF2B5EF4-FFF2-40B4-BE49-F238E27FC236}">
                  <a16:creationId xmlns:a16="http://schemas.microsoft.com/office/drawing/2014/main" id="{D41D93D4-122F-48DD-BE00-0B951C2EF551}"/>
                </a:ext>
              </a:extLst>
            </p:cNvPr>
            <p:cNvSpPr/>
            <p:nvPr/>
          </p:nvSpPr>
          <p:spPr>
            <a:xfrm>
              <a:off x="7015724" y="1020478"/>
              <a:ext cx="5002530" cy="5837522"/>
            </a:xfrm>
            <a:prstGeom prst="rect">
              <a:avLst/>
            </a:prstGeom>
            <a:gradFill>
              <a:gsLst>
                <a:gs pos="77000">
                  <a:srgbClr val="FBFCFE">
                    <a:alpha val="45000"/>
                  </a:srgbClr>
                </a:gs>
                <a:gs pos="24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411920356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ADA6CF1-20BF-4706-9582-B7ED686AED4B}"/>
              </a:ext>
            </a:extLst>
          </p:cNvPr>
          <p:cNvGrpSpPr/>
          <p:nvPr userDrawn="1"/>
        </p:nvGrpSpPr>
        <p:grpSpPr>
          <a:xfrm>
            <a:off x="0" y="1019908"/>
            <a:ext cx="5530850" cy="5838092"/>
            <a:chOff x="0" y="1020478"/>
            <a:chExt cx="5530850" cy="5837522"/>
          </a:xfrm>
        </p:grpSpPr>
        <p:pic>
          <p:nvPicPr>
            <p:cNvPr id="6" name="Picture 5" descr="A picture containing text&#10;&#10;Description automatically generated">
              <a:extLst>
                <a:ext uri="{FF2B5EF4-FFF2-40B4-BE49-F238E27FC236}">
                  <a16:creationId xmlns:a16="http://schemas.microsoft.com/office/drawing/2014/main" id="{B1CECD17-25ED-4E15-8D17-4604ECA98F53}"/>
                </a:ext>
              </a:extLst>
            </p:cNvPr>
            <p:cNvPicPr>
              <a:picLocks noChangeAspect="1"/>
            </p:cNvPicPr>
            <p:nvPr/>
          </p:nvPicPr>
          <p:blipFill rotWithShape="1">
            <a:blip r:embed="rId2">
              <a:extLst>
                <a:ext uri="{28A0092B-C50C-407E-A947-70E740481C1C}">
                  <a14:useLocalDpi xmlns:a14="http://schemas.microsoft.com/office/drawing/2010/main" val="0"/>
                </a:ext>
              </a:extLst>
            </a:blip>
            <a:srcRect l="6364" r="51416"/>
            <a:stretch/>
          </p:blipFill>
          <p:spPr>
            <a:xfrm>
              <a:off x="0" y="1020478"/>
              <a:ext cx="4381500" cy="5837522"/>
            </a:xfrm>
            <a:prstGeom prst="rect">
              <a:avLst/>
            </a:prstGeom>
          </p:spPr>
        </p:pic>
        <p:sp>
          <p:nvSpPr>
            <p:cNvPr id="7" name="Rectangle 6">
              <a:extLst>
                <a:ext uri="{FF2B5EF4-FFF2-40B4-BE49-F238E27FC236}">
                  <a16:creationId xmlns:a16="http://schemas.microsoft.com/office/drawing/2014/main" id="{F60BC924-8BBB-4357-8765-9E7E6CDECBBC}"/>
                </a:ext>
              </a:extLst>
            </p:cNvPr>
            <p:cNvSpPr/>
            <p:nvPr/>
          </p:nvSpPr>
          <p:spPr>
            <a:xfrm rot="10800000">
              <a:off x="58420" y="1020478"/>
              <a:ext cx="5472430" cy="5837522"/>
            </a:xfrm>
            <a:prstGeom prst="rect">
              <a:avLst/>
            </a:prstGeom>
            <a:gradFill>
              <a:gsLst>
                <a:gs pos="77000">
                  <a:srgbClr val="FBFCFE">
                    <a:alpha val="45000"/>
                  </a:srgbClr>
                </a:gs>
                <a:gs pos="24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280609694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B1E9F9-0F46-42E0-9293-A9738A717248}"/>
              </a:ext>
            </a:extLst>
          </p:cNvPr>
          <p:cNvGrpSpPr/>
          <p:nvPr userDrawn="1"/>
        </p:nvGrpSpPr>
        <p:grpSpPr>
          <a:xfrm>
            <a:off x="1" y="1019908"/>
            <a:ext cx="5530848" cy="5838092"/>
            <a:chOff x="1" y="1019908"/>
            <a:chExt cx="5530848" cy="5838092"/>
          </a:xfrm>
        </p:grpSpPr>
        <p:pic>
          <p:nvPicPr>
            <p:cNvPr id="5" name="Picture 2">
              <a:extLst>
                <a:ext uri="{FF2B5EF4-FFF2-40B4-BE49-F238E27FC236}">
                  <a16:creationId xmlns:a16="http://schemas.microsoft.com/office/drawing/2014/main" id="{B42D13F5-2B23-459C-9A3A-BBAA270894E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2074" r="12330"/>
            <a:stretch/>
          </p:blipFill>
          <p:spPr bwMode="auto">
            <a:xfrm>
              <a:off x="1" y="1025769"/>
              <a:ext cx="5203468" cy="58321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B2CDC8E-F6C7-4006-B945-758E8ABD0837}"/>
                </a:ext>
              </a:extLst>
            </p:cNvPr>
            <p:cNvSpPr/>
            <p:nvPr userDrawn="1"/>
          </p:nvSpPr>
          <p:spPr>
            <a:xfrm rot="10800000">
              <a:off x="3036276" y="1019908"/>
              <a:ext cx="2494573" cy="5838092"/>
            </a:xfrm>
            <a:prstGeom prst="rect">
              <a:avLst/>
            </a:prstGeom>
            <a:gradFill>
              <a:gsLst>
                <a:gs pos="77000">
                  <a:srgbClr val="FBFCFE">
                    <a:alpha val="45000"/>
                  </a:srgbClr>
                </a:gs>
                <a:gs pos="24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40260318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927972-7F14-4BA5-A0C8-14060B36A15F}"/>
              </a:ext>
            </a:extLst>
          </p:cNvPr>
          <p:cNvSpPr>
            <a:spLocks noGrp="1"/>
          </p:cNvSpPr>
          <p:nvPr>
            <p:ph type="ctrTitle"/>
          </p:nvPr>
        </p:nvSpPr>
        <p:spPr>
          <a:xfrm>
            <a:off x="128130" y="126546"/>
            <a:ext cx="9981672" cy="659996"/>
          </a:xfrm>
          <a:prstGeom prst="rect">
            <a:avLst/>
          </a:prstGeom>
        </p:spPr>
        <p:txBody>
          <a:bodyPr anchor="b">
            <a:normAutofit/>
          </a:bodyPr>
          <a:lstStyle>
            <a:lvl1pPr algn="l">
              <a:defRPr lang="da-DK" sz="4000" kern="1200" cap="all" baseline="0" dirty="0">
                <a:solidFill>
                  <a:schemeClr val="bg1"/>
                </a:solidFill>
                <a:latin typeface="+mj-lt"/>
                <a:ea typeface="+mj-ea"/>
                <a:cs typeface="+mj-cs"/>
              </a:defRPr>
            </a:lvl1pPr>
          </a:lstStyle>
          <a:p>
            <a:r>
              <a:rPr lang="en-US"/>
              <a:t>Click to edit Master title style</a:t>
            </a:r>
            <a:endParaRPr lang="da-DK"/>
          </a:p>
        </p:txBody>
      </p:sp>
    </p:spTree>
    <p:extLst>
      <p:ext uri="{BB962C8B-B14F-4D97-AF65-F5344CB8AC3E}">
        <p14:creationId xmlns:p14="http://schemas.microsoft.com/office/powerpoint/2010/main" val="325247291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4033" y="608578"/>
            <a:ext cx="10356458" cy="3535162"/>
          </a:xfrm>
        </p:spPr>
        <p:txBody>
          <a:bodyPr anchor="ctr"/>
          <a:lstStyle>
            <a:lvl1pPr>
              <a:defRPr sz="3201"/>
            </a:lvl1pPr>
          </a:lstStyle>
          <a:p>
            <a:r>
              <a:rPr lang="en-US"/>
              <a:t>Click to edit Master title style</a:t>
            </a:r>
            <a:endParaRPr lang="en-US" dirty="0"/>
          </a:p>
        </p:txBody>
      </p:sp>
      <p:sp>
        <p:nvSpPr>
          <p:cNvPr id="4" name="Text Placeholder 3"/>
          <p:cNvSpPr>
            <a:spLocks noGrp="1"/>
          </p:cNvSpPr>
          <p:nvPr>
            <p:ph type="body" sz="half" idx="2"/>
          </p:nvPr>
        </p:nvSpPr>
        <p:spPr>
          <a:xfrm>
            <a:off x="914033" y="4296174"/>
            <a:ext cx="10356459" cy="1502174"/>
          </a:xfrm>
        </p:spPr>
        <p:txBody>
          <a:bodyPr anchor="ctr"/>
          <a:lstStyle>
            <a:lvl1pPr marL="0" indent="0" algn="ctr">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14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leboble">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915B489C-8CA6-4C87-9963-74810FC33299}" type="datetime1">
              <a:rPr lang="da-DK" smtClean="0"/>
              <a:t>14-03-2024</a:t>
            </a:fld>
            <a:endParaRPr lang="da-DK"/>
          </a:p>
        </p:txBody>
      </p:sp>
      <p:sp>
        <p:nvSpPr>
          <p:cNvPr id="4" name="Pladsholder til slidenummer 3"/>
          <p:cNvSpPr>
            <a:spLocks noGrp="1"/>
          </p:cNvSpPr>
          <p:nvPr>
            <p:ph type="sldNum" sz="quarter" idx="12"/>
          </p:nvPr>
        </p:nvSpPr>
        <p:spPr/>
        <p:txBody>
          <a:bodyPr/>
          <a:lstStyle/>
          <a:p>
            <a:fld id="{2C3B426A-1F50-446D-80CF-59E344920DA1}" type="slidenum">
              <a:rPr lang="da-DK" smtClean="0"/>
              <a:t>‹#›</a:t>
            </a:fld>
            <a:endParaRPr lang="da-DK"/>
          </a:p>
        </p:txBody>
      </p:sp>
      <p:sp>
        <p:nvSpPr>
          <p:cNvPr id="11" name="Pladsholder til tekst 10"/>
          <p:cNvSpPr>
            <a:spLocks noGrp="1"/>
          </p:cNvSpPr>
          <p:nvPr>
            <p:ph type="body" sz="quarter" idx="13" hasCustomPrompt="1"/>
          </p:nvPr>
        </p:nvSpPr>
        <p:spPr>
          <a:xfrm>
            <a:off x="1445286" y="1502012"/>
            <a:ext cx="8041194" cy="3443275"/>
          </a:xfrm>
          <a:custGeom>
            <a:avLst/>
            <a:gdLst>
              <a:gd name="connsiteX0" fmla="*/ 0 w 8039100"/>
              <a:gd name="connsiteY0" fmla="*/ 495310 h 2971800"/>
              <a:gd name="connsiteX1" fmla="*/ 495310 w 8039100"/>
              <a:gd name="connsiteY1" fmla="*/ 0 h 2971800"/>
              <a:gd name="connsiteX2" fmla="*/ 1339850 w 8039100"/>
              <a:gd name="connsiteY2" fmla="*/ 0 h 2971800"/>
              <a:gd name="connsiteX3" fmla="*/ 1339850 w 8039100"/>
              <a:gd name="connsiteY3" fmla="*/ 0 h 2971800"/>
              <a:gd name="connsiteX4" fmla="*/ 3349625 w 8039100"/>
              <a:gd name="connsiteY4" fmla="*/ 0 h 2971800"/>
              <a:gd name="connsiteX5" fmla="*/ 7543790 w 8039100"/>
              <a:gd name="connsiteY5" fmla="*/ 0 h 2971800"/>
              <a:gd name="connsiteX6" fmla="*/ 8039100 w 8039100"/>
              <a:gd name="connsiteY6" fmla="*/ 495310 h 2971800"/>
              <a:gd name="connsiteX7" fmla="*/ 8039100 w 8039100"/>
              <a:gd name="connsiteY7" fmla="*/ 1733550 h 2971800"/>
              <a:gd name="connsiteX8" fmla="*/ 8039100 w 8039100"/>
              <a:gd name="connsiteY8" fmla="*/ 1733550 h 2971800"/>
              <a:gd name="connsiteX9" fmla="*/ 8039100 w 8039100"/>
              <a:gd name="connsiteY9" fmla="*/ 2476500 h 2971800"/>
              <a:gd name="connsiteX10" fmla="*/ 8039100 w 8039100"/>
              <a:gd name="connsiteY10" fmla="*/ 2476490 h 2971800"/>
              <a:gd name="connsiteX11" fmla="*/ 7543790 w 8039100"/>
              <a:gd name="connsiteY11" fmla="*/ 2971800 h 2971800"/>
              <a:gd name="connsiteX12" fmla="*/ 3349625 w 8039100"/>
              <a:gd name="connsiteY12" fmla="*/ 2971800 h 2971800"/>
              <a:gd name="connsiteX13" fmla="*/ 2344764 w 8039100"/>
              <a:gd name="connsiteY13" fmla="*/ 3343275 h 2971800"/>
              <a:gd name="connsiteX14" fmla="*/ 1339850 w 8039100"/>
              <a:gd name="connsiteY14" fmla="*/ 2971800 h 2971800"/>
              <a:gd name="connsiteX15" fmla="*/ 495310 w 8039100"/>
              <a:gd name="connsiteY15" fmla="*/ 2971800 h 2971800"/>
              <a:gd name="connsiteX16" fmla="*/ 0 w 8039100"/>
              <a:gd name="connsiteY16" fmla="*/ 2476490 h 2971800"/>
              <a:gd name="connsiteX17" fmla="*/ 0 w 8039100"/>
              <a:gd name="connsiteY17" fmla="*/ 2476500 h 2971800"/>
              <a:gd name="connsiteX18" fmla="*/ 0 w 8039100"/>
              <a:gd name="connsiteY18" fmla="*/ 1733550 h 2971800"/>
              <a:gd name="connsiteX19" fmla="*/ 0 w 8039100"/>
              <a:gd name="connsiteY19" fmla="*/ 1733550 h 2971800"/>
              <a:gd name="connsiteX20" fmla="*/ 0 w 8039100"/>
              <a:gd name="connsiteY20" fmla="*/ 495310 h 2971800"/>
              <a:gd name="connsiteX0" fmla="*/ 0 w 8039100"/>
              <a:gd name="connsiteY0" fmla="*/ 243696 h 3344324"/>
              <a:gd name="connsiteX1" fmla="*/ 495310 w 8039100"/>
              <a:gd name="connsiteY1" fmla="*/ 1049 h 3344324"/>
              <a:gd name="connsiteX2" fmla="*/ 1339850 w 8039100"/>
              <a:gd name="connsiteY2" fmla="*/ 1049 h 3344324"/>
              <a:gd name="connsiteX3" fmla="*/ 1339850 w 8039100"/>
              <a:gd name="connsiteY3" fmla="*/ 1049 h 3344324"/>
              <a:gd name="connsiteX4" fmla="*/ 3349625 w 8039100"/>
              <a:gd name="connsiteY4" fmla="*/ 1049 h 3344324"/>
              <a:gd name="connsiteX5" fmla="*/ 7543790 w 8039100"/>
              <a:gd name="connsiteY5" fmla="*/ 1049 h 3344324"/>
              <a:gd name="connsiteX6" fmla="*/ 8039100 w 8039100"/>
              <a:gd name="connsiteY6" fmla="*/ 496359 h 3344324"/>
              <a:gd name="connsiteX7" fmla="*/ 8039100 w 8039100"/>
              <a:gd name="connsiteY7" fmla="*/ 1734599 h 3344324"/>
              <a:gd name="connsiteX8" fmla="*/ 8039100 w 8039100"/>
              <a:gd name="connsiteY8" fmla="*/ 1734599 h 3344324"/>
              <a:gd name="connsiteX9" fmla="*/ 8039100 w 8039100"/>
              <a:gd name="connsiteY9" fmla="*/ 2477549 h 3344324"/>
              <a:gd name="connsiteX10" fmla="*/ 8039100 w 8039100"/>
              <a:gd name="connsiteY10" fmla="*/ 2477539 h 3344324"/>
              <a:gd name="connsiteX11" fmla="*/ 7543790 w 8039100"/>
              <a:gd name="connsiteY11" fmla="*/ 2972849 h 3344324"/>
              <a:gd name="connsiteX12" fmla="*/ 3349625 w 8039100"/>
              <a:gd name="connsiteY12" fmla="*/ 2972849 h 3344324"/>
              <a:gd name="connsiteX13" fmla="*/ 2344764 w 8039100"/>
              <a:gd name="connsiteY13" fmla="*/ 3344324 h 3344324"/>
              <a:gd name="connsiteX14" fmla="*/ 1339850 w 8039100"/>
              <a:gd name="connsiteY14" fmla="*/ 2972849 h 3344324"/>
              <a:gd name="connsiteX15" fmla="*/ 495310 w 8039100"/>
              <a:gd name="connsiteY15" fmla="*/ 2972849 h 3344324"/>
              <a:gd name="connsiteX16" fmla="*/ 0 w 8039100"/>
              <a:gd name="connsiteY16" fmla="*/ 2477539 h 3344324"/>
              <a:gd name="connsiteX17" fmla="*/ 0 w 8039100"/>
              <a:gd name="connsiteY17" fmla="*/ 2477549 h 3344324"/>
              <a:gd name="connsiteX18" fmla="*/ 0 w 8039100"/>
              <a:gd name="connsiteY18" fmla="*/ 1734599 h 3344324"/>
              <a:gd name="connsiteX19" fmla="*/ 0 w 8039100"/>
              <a:gd name="connsiteY19" fmla="*/ 1734599 h 3344324"/>
              <a:gd name="connsiteX20" fmla="*/ 0 w 8039100"/>
              <a:gd name="connsiteY20" fmla="*/ 243696 h 3344324"/>
              <a:gd name="connsiteX0" fmla="*/ 0 w 8039100"/>
              <a:gd name="connsiteY0" fmla="*/ 243696 h 3344324"/>
              <a:gd name="connsiteX1" fmla="*/ 495310 w 8039100"/>
              <a:gd name="connsiteY1" fmla="*/ 1049 h 3344324"/>
              <a:gd name="connsiteX2" fmla="*/ 1339850 w 8039100"/>
              <a:gd name="connsiteY2" fmla="*/ 1049 h 3344324"/>
              <a:gd name="connsiteX3" fmla="*/ 1339850 w 8039100"/>
              <a:gd name="connsiteY3" fmla="*/ 1049 h 3344324"/>
              <a:gd name="connsiteX4" fmla="*/ 3349625 w 8039100"/>
              <a:gd name="connsiteY4" fmla="*/ 1049 h 3344324"/>
              <a:gd name="connsiteX5" fmla="*/ 7543790 w 8039100"/>
              <a:gd name="connsiteY5" fmla="*/ 1049 h 3344324"/>
              <a:gd name="connsiteX6" fmla="*/ 8039100 w 8039100"/>
              <a:gd name="connsiteY6" fmla="*/ 496359 h 3344324"/>
              <a:gd name="connsiteX7" fmla="*/ 8039100 w 8039100"/>
              <a:gd name="connsiteY7" fmla="*/ 1734599 h 3344324"/>
              <a:gd name="connsiteX8" fmla="*/ 8039100 w 8039100"/>
              <a:gd name="connsiteY8" fmla="*/ 1734599 h 3344324"/>
              <a:gd name="connsiteX9" fmla="*/ 8039100 w 8039100"/>
              <a:gd name="connsiteY9" fmla="*/ 2477549 h 3344324"/>
              <a:gd name="connsiteX10" fmla="*/ 8039100 w 8039100"/>
              <a:gd name="connsiteY10" fmla="*/ 2477539 h 3344324"/>
              <a:gd name="connsiteX11" fmla="*/ 7543790 w 8039100"/>
              <a:gd name="connsiteY11" fmla="*/ 2972849 h 3344324"/>
              <a:gd name="connsiteX12" fmla="*/ 3349625 w 8039100"/>
              <a:gd name="connsiteY12" fmla="*/ 2972849 h 3344324"/>
              <a:gd name="connsiteX13" fmla="*/ 2344764 w 8039100"/>
              <a:gd name="connsiteY13" fmla="*/ 3344324 h 3344324"/>
              <a:gd name="connsiteX14" fmla="*/ 1339850 w 8039100"/>
              <a:gd name="connsiteY14" fmla="*/ 2972849 h 3344324"/>
              <a:gd name="connsiteX15" fmla="*/ 272026 w 8039100"/>
              <a:gd name="connsiteY15" fmla="*/ 2962216 h 3344324"/>
              <a:gd name="connsiteX16" fmla="*/ 0 w 8039100"/>
              <a:gd name="connsiteY16" fmla="*/ 2477539 h 3344324"/>
              <a:gd name="connsiteX17" fmla="*/ 0 w 8039100"/>
              <a:gd name="connsiteY17" fmla="*/ 2477549 h 3344324"/>
              <a:gd name="connsiteX18" fmla="*/ 0 w 8039100"/>
              <a:gd name="connsiteY18" fmla="*/ 1734599 h 3344324"/>
              <a:gd name="connsiteX19" fmla="*/ 0 w 8039100"/>
              <a:gd name="connsiteY19" fmla="*/ 1734599 h 3344324"/>
              <a:gd name="connsiteX20" fmla="*/ 0 w 8039100"/>
              <a:gd name="connsiteY20" fmla="*/ 243696 h 3344324"/>
              <a:gd name="connsiteX0" fmla="*/ 0 w 8039100"/>
              <a:gd name="connsiteY0" fmla="*/ 243696 h 3344324"/>
              <a:gd name="connsiteX1" fmla="*/ 495310 w 8039100"/>
              <a:gd name="connsiteY1" fmla="*/ 1049 h 3344324"/>
              <a:gd name="connsiteX2" fmla="*/ 1339850 w 8039100"/>
              <a:gd name="connsiteY2" fmla="*/ 1049 h 3344324"/>
              <a:gd name="connsiteX3" fmla="*/ 1339850 w 8039100"/>
              <a:gd name="connsiteY3" fmla="*/ 1049 h 3344324"/>
              <a:gd name="connsiteX4" fmla="*/ 3349625 w 8039100"/>
              <a:gd name="connsiteY4" fmla="*/ 1049 h 3344324"/>
              <a:gd name="connsiteX5" fmla="*/ 7660748 w 8039100"/>
              <a:gd name="connsiteY5" fmla="*/ 11682 h 3344324"/>
              <a:gd name="connsiteX6" fmla="*/ 8039100 w 8039100"/>
              <a:gd name="connsiteY6" fmla="*/ 496359 h 3344324"/>
              <a:gd name="connsiteX7" fmla="*/ 8039100 w 8039100"/>
              <a:gd name="connsiteY7" fmla="*/ 1734599 h 3344324"/>
              <a:gd name="connsiteX8" fmla="*/ 8039100 w 8039100"/>
              <a:gd name="connsiteY8" fmla="*/ 1734599 h 3344324"/>
              <a:gd name="connsiteX9" fmla="*/ 8039100 w 8039100"/>
              <a:gd name="connsiteY9" fmla="*/ 2477549 h 3344324"/>
              <a:gd name="connsiteX10" fmla="*/ 8039100 w 8039100"/>
              <a:gd name="connsiteY10" fmla="*/ 2477539 h 3344324"/>
              <a:gd name="connsiteX11" fmla="*/ 7543790 w 8039100"/>
              <a:gd name="connsiteY11" fmla="*/ 2972849 h 3344324"/>
              <a:gd name="connsiteX12" fmla="*/ 3349625 w 8039100"/>
              <a:gd name="connsiteY12" fmla="*/ 2972849 h 3344324"/>
              <a:gd name="connsiteX13" fmla="*/ 2344764 w 8039100"/>
              <a:gd name="connsiteY13" fmla="*/ 3344324 h 3344324"/>
              <a:gd name="connsiteX14" fmla="*/ 1339850 w 8039100"/>
              <a:gd name="connsiteY14" fmla="*/ 2972849 h 3344324"/>
              <a:gd name="connsiteX15" fmla="*/ 272026 w 8039100"/>
              <a:gd name="connsiteY15" fmla="*/ 2962216 h 3344324"/>
              <a:gd name="connsiteX16" fmla="*/ 0 w 8039100"/>
              <a:gd name="connsiteY16" fmla="*/ 2477539 h 3344324"/>
              <a:gd name="connsiteX17" fmla="*/ 0 w 8039100"/>
              <a:gd name="connsiteY17" fmla="*/ 2477549 h 3344324"/>
              <a:gd name="connsiteX18" fmla="*/ 0 w 8039100"/>
              <a:gd name="connsiteY18" fmla="*/ 1734599 h 3344324"/>
              <a:gd name="connsiteX19" fmla="*/ 0 w 8039100"/>
              <a:gd name="connsiteY19" fmla="*/ 1734599 h 3344324"/>
              <a:gd name="connsiteX20" fmla="*/ 0 w 8039100"/>
              <a:gd name="connsiteY20" fmla="*/ 243696 h 3344324"/>
              <a:gd name="connsiteX0" fmla="*/ 0 w 8039100"/>
              <a:gd name="connsiteY0" fmla="*/ 243696 h 3344324"/>
              <a:gd name="connsiteX1" fmla="*/ 495310 w 8039100"/>
              <a:gd name="connsiteY1" fmla="*/ 1049 h 3344324"/>
              <a:gd name="connsiteX2" fmla="*/ 1339850 w 8039100"/>
              <a:gd name="connsiteY2" fmla="*/ 1049 h 3344324"/>
              <a:gd name="connsiteX3" fmla="*/ 1339850 w 8039100"/>
              <a:gd name="connsiteY3" fmla="*/ 1049 h 3344324"/>
              <a:gd name="connsiteX4" fmla="*/ 3349625 w 8039100"/>
              <a:gd name="connsiteY4" fmla="*/ 1049 h 3344324"/>
              <a:gd name="connsiteX5" fmla="*/ 7660748 w 8039100"/>
              <a:gd name="connsiteY5" fmla="*/ 11682 h 3344324"/>
              <a:gd name="connsiteX6" fmla="*/ 8028468 w 8039100"/>
              <a:gd name="connsiteY6" fmla="*/ 443196 h 3344324"/>
              <a:gd name="connsiteX7" fmla="*/ 8039100 w 8039100"/>
              <a:gd name="connsiteY7" fmla="*/ 1734599 h 3344324"/>
              <a:gd name="connsiteX8" fmla="*/ 8039100 w 8039100"/>
              <a:gd name="connsiteY8" fmla="*/ 1734599 h 3344324"/>
              <a:gd name="connsiteX9" fmla="*/ 8039100 w 8039100"/>
              <a:gd name="connsiteY9" fmla="*/ 2477549 h 3344324"/>
              <a:gd name="connsiteX10" fmla="*/ 8039100 w 8039100"/>
              <a:gd name="connsiteY10" fmla="*/ 2477539 h 3344324"/>
              <a:gd name="connsiteX11" fmla="*/ 7543790 w 8039100"/>
              <a:gd name="connsiteY11" fmla="*/ 2972849 h 3344324"/>
              <a:gd name="connsiteX12" fmla="*/ 3349625 w 8039100"/>
              <a:gd name="connsiteY12" fmla="*/ 2972849 h 3344324"/>
              <a:gd name="connsiteX13" fmla="*/ 2344764 w 8039100"/>
              <a:gd name="connsiteY13" fmla="*/ 3344324 h 3344324"/>
              <a:gd name="connsiteX14" fmla="*/ 1339850 w 8039100"/>
              <a:gd name="connsiteY14" fmla="*/ 2972849 h 3344324"/>
              <a:gd name="connsiteX15" fmla="*/ 272026 w 8039100"/>
              <a:gd name="connsiteY15" fmla="*/ 2962216 h 3344324"/>
              <a:gd name="connsiteX16" fmla="*/ 0 w 8039100"/>
              <a:gd name="connsiteY16" fmla="*/ 2477539 h 3344324"/>
              <a:gd name="connsiteX17" fmla="*/ 0 w 8039100"/>
              <a:gd name="connsiteY17" fmla="*/ 2477549 h 3344324"/>
              <a:gd name="connsiteX18" fmla="*/ 0 w 8039100"/>
              <a:gd name="connsiteY18" fmla="*/ 1734599 h 3344324"/>
              <a:gd name="connsiteX19" fmla="*/ 0 w 8039100"/>
              <a:gd name="connsiteY19" fmla="*/ 1734599 h 3344324"/>
              <a:gd name="connsiteX20" fmla="*/ 0 w 8039100"/>
              <a:gd name="connsiteY20" fmla="*/ 243696 h 3344324"/>
              <a:gd name="connsiteX0" fmla="*/ 0 w 8039100"/>
              <a:gd name="connsiteY0" fmla="*/ 243696 h 3344324"/>
              <a:gd name="connsiteX1" fmla="*/ 495310 w 8039100"/>
              <a:gd name="connsiteY1" fmla="*/ 1049 h 3344324"/>
              <a:gd name="connsiteX2" fmla="*/ 1339850 w 8039100"/>
              <a:gd name="connsiteY2" fmla="*/ 1049 h 3344324"/>
              <a:gd name="connsiteX3" fmla="*/ 1339850 w 8039100"/>
              <a:gd name="connsiteY3" fmla="*/ 1049 h 3344324"/>
              <a:gd name="connsiteX4" fmla="*/ 3349625 w 8039100"/>
              <a:gd name="connsiteY4" fmla="*/ 1049 h 3344324"/>
              <a:gd name="connsiteX5" fmla="*/ 7660748 w 8039100"/>
              <a:gd name="connsiteY5" fmla="*/ 11682 h 3344324"/>
              <a:gd name="connsiteX6" fmla="*/ 8028468 w 8039100"/>
              <a:gd name="connsiteY6" fmla="*/ 443196 h 3344324"/>
              <a:gd name="connsiteX7" fmla="*/ 8039100 w 8039100"/>
              <a:gd name="connsiteY7" fmla="*/ 1734599 h 3344324"/>
              <a:gd name="connsiteX8" fmla="*/ 8039100 w 8039100"/>
              <a:gd name="connsiteY8" fmla="*/ 1734599 h 3344324"/>
              <a:gd name="connsiteX9" fmla="*/ 8039100 w 8039100"/>
              <a:gd name="connsiteY9" fmla="*/ 2477549 h 3344324"/>
              <a:gd name="connsiteX10" fmla="*/ 8039100 w 8039100"/>
              <a:gd name="connsiteY10" fmla="*/ 2551967 h 3344324"/>
              <a:gd name="connsiteX11" fmla="*/ 7543790 w 8039100"/>
              <a:gd name="connsiteY11" fmla="*/ 2972849 h 3344324"/>
              <a:gd name="connsiteX12" fmla="*/ 3349625 w 8039100"/>
              <a:gd name="connsiteY12" fmla="*/ 2972849 h 3344324"/>
              <a:gd name="connsiteX13" fmla="*/ 2344764 w 8039100"/>
              <a:gd name="connsiteY13" fmla="*/ 3344324 h 3344324"/>
              <a:gd name="connsiteX14" fmla="*/ 1339850 w 8039100"/>
              <a:gd name="connsiteY14" fmla="*/ 2972849 h 3344324"/>
              <a:gd name="connsiteX15" fmla="*/ 272026 w 8039100"/>
              <a:gd name="connsiteY15" fmla="*/ 2962216 h 3344324"/>
              <a:gd name="connsiteX16" fmla="*/ 0 w 8039100"/>
              <a:gd name="connsiteY16" fmla="*/ 2477539 h 3344324"/>
              <a:gd name="connsiteX17" fmla="*/ 0 w 8039100"/>
              <a:gd name="connsiteY17" fmla="*/ 2477549 h 3344324"/>
              <a:gd name="connsiteX18" fmla="*/ 0 w 8039100"/>
              <a:gd name="connsiteY18" fmla="*/ 1734599 h 3344324"/>
              <a:gd name="connsiteX19" fmla="*/ 0 w 8039100"/>
              <a:gd name="connsiteY19" fmla="*/ 1734599 h 3344324"/>
              <a:gd name="connsiteX20" fmla="*/ 0 w 8039100"/>
              <a:gd name="connsiteY20" fmla="*/ 243696 h 3344324"/>
              <a:gd name="connsiteX0" fmla="*/ 0 w 8039100"/>
              <a:gd name="connsiteY0" fmla="*/ 243696 h 3397280"/>
              <a:gd name="connsiteX1" fmla="*/ 495310 w 8039100"/>
              <a:gd name="connsiteY1" fmla="*/ 1049 h 3397280"/>
              <a:gd name="connsiteX2" fmla="*/ 1339850 w 8039100"/>
              <a:gd name="connsiteY2" fmla="*/ 1049 h 3397280"/>
              <a:gd name="connsiteX3" fmla="*/ 1339850 w 8039100"/>
              <a:gd name="connsiteY3" fmla="*/ 1049 h 3397280"/>
              <a:gd name="connsiteX4" fmla="*/ 3349625 w 8039100"/>
              <a:gd name="connsiteY4" fmla="*/ 1049 h 3397280"/>
              <a:gd name="connsiteX5" fmla="*/ 7660748 w 8039100"/>
              <a:gd name="connsiteY5" fmla="*/ 11682 h 3397280"/>
              <a:gd name="connsiteX6" fmla="*/ 8028468 w 8039100"/>
              <a:gd name="connsiteY6" fmla="*/ 443196 h 3397280"/>
              <a:gd name="connsiteX7" fmla="*/ 8039100 w 8039100"/>
              <a:gd name="connsiteY7" fmla="*/ 1734599 h 3397280"/>
              <a:gd name="connsiteX8" fmla="*/ 8039100 w 8039100"/>
              <a:gd name="connsiteY8" fmla="*/ 1734599 h 3397280"/>
              <a:gd name="connsiteX9" fmla="*/ 8039100 w 8039100"/>
              <a:gd name="connsiteY9" fmla="*/ 2477549 h 3397280"/>
              <a:gd name="connsiteX10" fmla="*/ 8039100 w 8039100"/>
              <a:gd name="connsiteY10" fmla="*/ 2551967 h 3397280"/>
              <a:gd name="connsiteX11" fmla="*/ 7543790 w 8039100"/>
              <a:gd name="connsiteY11" fmla="*/ 2972849 h 3397280"/>
              <a:gd name="connsiteX12" fmla="*/ 3349625 w 8039100"/>
              <a:gd name="connsiteY12" fmla="*/ 2972849 h 3397280"/>
              <a:gd name="connsiteX13" fmla="*/ 1015694 w 8039100"/>
              <a:gd name="connsiteY13" fmla="*/ 3397280 h 3397280"/>
              <a:gd name="connsiteX14" fmla="*/ 1339850 w 8039100"/>
              <a:gd name="connsiteY14" fmla="*/ 2972849 h 3397280"/>
              <a:gd name="connsiteX15" fmla="*/ 272026 w 8039100"/>
              <a:gd name="connsiteY15" fmla="*/ 2962216 h 3397280"/>
              <a:gd name="connsiteX16" fmla="*/ 0 w 8039100"/>
              <a:gd name="connsiteY16" fmla="*/ 2477539 h 3397280"/>
              <a:gd name="connsiteX17" fmla="*/ 0 w 8039100"/>
              <a:gd name="connsiteY17" fmla="*/ 2477549 h 3397280"/>
              <a:gd name="connsiteX18" fmla="*/ 0 w 8039100"/>
              <a:gd name="connsiteY18" fmla="*/ 1734599 h 3397280"/>
              <a:gd name="connsiteX19" fmla="*/ 0 w 8039100"/>
              <a:gd name="connsiteY19" fmla="*/ 1734599 h 3397280"/>
              <a:gd name="connsiteX20" fmla="*/ 0 w 8039100"/>
              <a:gd name="connsiteY20" fmla="*/ 243696 h 3397280"/>
              <a:gd name="connsiteX0" fmla="*/ 0 w 8039100"/>
              <a:gd name="connsiteY0" fmla="*/ 243696 h 3397280"/>
              <a:gd name="connsiteX1" fmla="*/ 495310 w 8039100"/>
              <a:gd name="connsiteY1" fmla="*/ 1049 h 3397280"/>
              <a:gd name="connsiteX2" fmla="*/ 1339850 w 8039100"/>
              <a:gd name="connsiteY2" fmla="*/ 1049 h 3397280"/>
              <a:gd name="connsiteX3" fmla="*/ 1339850 w 8039100"/>
              <a:gd name="connsiteY3" fmla="*/ 1049 h 3397280"/>
              <a:gd name="connsiteX4" fmla="*/ 3349625 w 8039100"/>
              <a:gd name="connsiteY4" fmla="*/ 1049 h 3397280"/>
              <a:gd name="connsiteX5" fmla="*/ 7660748 w 8039100"/>
              <a:gd name="connsiteY5" fmla="*/ 11682 h 3397280"/>
              <a:gd name="connsiteX6" fmla="*/ 8028468 w 8039100"/>
              <a:gd name="connsiteY6" fmla="*/ 443196 h 3397280"/>
              <a:gd name="connsiteX7" fmla="*/ 8039100 w 8039100"/>
              <a:gd name="connsiteY7" fmla="*/ 1734599 h 3397280"/>
              <a:gd name="connsiteX8" fmla="*/ 8039100 w 8039100"/>
              <a:gd name="connsiteY8" fmla="*/ 1734599 h 3397280"/>
              <a:gd name="connsiteX9" fmla="*/ 8039100 w 8039100"/>
              <a:gd name="connsiteY9" fmla="*/ 2477549 h 3397280"/>
              <a:gd name="connsiteX10" fmla="*/ 8039100 w 8039100"/>
              <a:gd name="connsiteY10" fmla="*/ 2551967 h 3397280"/>
              <a:gd name="connsiteX11" fmla="*/ 7543790 w 8039100"/>
              <a:gd name="connsiteY11" fmla="*/ 2972849 h 3397280"/>
              <a:gd name="connsiteX12" fmla="*/ 3349625 w 8039100"/>
              <a:gd name="connsiteY12" fmla="*/ 2972849 h 3397280"/>
              <a:gd name="connsiteX13" fmla="*/ 1015694 w 8039100"/>
              <a:gd name="connsiteY13" fmla="*/ 3397280 h 3397280"/>
              <a:gd name="connsiteX14" fmla="*/ 265962 w 8039100"/>
              <a:gd name="connsiteY14" fmla="*/ 2983441 h 3397280"/>
              <a:gd name="connsiteX15" fmla="*/ 272026 w 8039100"/>
              <a:gd name="connsiteY15" fmla="*/ 2962216 h 3397280"/>
              <a:gd name="connsiteX16" fmla="*/ 0 w 8039100"/>
              <a:gd name="connsiteY16" fmla="*/ 2477539 h 3397280"/>
              <a:gd name="connsiteX17" fmla="*/ 0 w 8039100"/>
              <a:gd name="connsiteY17" fmla="*/ 2477549 h 3397280"/>
              <a:gd name="connsiteX18" fmla="*/ 0 w 8039100"/>
              <a:gd name="connsiteY18" fmla="*/ 1734599 h 3397280"/>
              <a:gd name="connsiteX19" fmla="*/ 0 w 8039100"/>
              <a:gd name="connsiteY19" fmla="*/ 1734599 h 3397280"/>
              <a:gd name="connsiteX20" fmla="*/ 0 w 8039100"/>
              <a:gd name="connsiteY20" fmla="*/ 243696 h 3397280"/>
              <a:gd name="connsiteX0" fmla="*/ 0 w 8039100"/>
              <a:gd name="connsiteY0" fmla="*/ 243696 h 3397280"/>
              <a:gd name="connsiteX1" fmla="*/ 495310 w 8039100"/>
              <a:gd name="connsiteY1" fmla="*/ 1049 h 3397280"/>
              <a:gd name="connsiteX2" fmla="*/ 1339850 w 8039100"/>
              <a:gd name="connsiteY2" fmla="*/ 1049 h 3397280"/>
              <a:gd name="connsiteX3" fmla="*/ 1339850 w 8039100"/>
              <a:gd name="connsiteY3" fmla="*/ 1049 h 3397280"/>
              <a:gd name="connsiteX4" fmla="*/ 3349625 w 8039100"/>
              <a:gd name="connsiteY4" fmla="*/ 1049 h 3397280"/>
              <a:gd name="connsiteX5" fmla="*/ 7660748 w 8039100"/>
              <a:gd name="connsiteY5" fmla="*/ 11682 h 3397280"/>
              <a:gd name="connsiteX6" fmla="*/ 8028468 w 8039100"/>
              <a:gd name="connsiteY6" fmla="*/ 443196 h 3397280"/>
              <a:gd name="connsiteX7" fmla="*/ 8039100 w 8039100"/>
              <a:gd name="connsiteY7" fmla="*/ 1734599 h 3397280"/>
              <a:gd name="connsiteX8" fmla="*/ 8039100 w 8039100"/>
              <a:gd name="connsiteY8" fmla="*/ 1734599 h 3397280"/>
              <a:gd name="connsiteX9" fmla="*/ 8039100 w 8039100"/>
              <a:gd name="connsiteY9" fmla="*/ 2477549 h 3397280"/>
              <a:gd name="connsiteX10" fmla="*/ 8039100 w 8039100"/>
              <a:gd name="connsiteY10" fmla="*/ 2551967 h 3397280"/>
              <a:gd name="connsiteX11" fmla="*/ 7543790 w 8039100"/>
              <a:gd name="connsiteY11" fmla="*/ 2972849 h 3397280"/>
              <a:gd name="connsiteX12" fmla="*/ 1318807 w 8039100"/>
              <a:gd name="connsiteY12" fmla="*/ 3004623 h 3397280"/>
              <a:gd name="connsiteX13" fmla="*/ 1015694 w 8039100"/>
              <a:gd name="connsiteY13" fmla="*/ 3397280 h 3397280"/>
              <a:gd name="connsiteX14" fmla="*/ 265962 w 8039100"/>
              <a:gd name="connsiteY14" fmla="*/ 2983441 h 3397280"/>
              <a:gd name="connsiteX15" fmla="*/ 272026 w 8039100"/>
              <a:gd name="connsiteY15" fmla="*/ 2962216 h 3397280"/>
              <a:gd name="connsiteX16" fmla="*/ 0 w 8039100"/>
              <a:gd name="connsiteY16" fmla="*/ 2477539 h 3397280"/>
              <a:gd name="connsiteX17" fmla="*/ 0 w 8039100"/>
              <a:gd name="connsiteY17" fmla="*/ 2477549 h 3397280"/>
              <a:gd name="connsiteX18" fmla="*/ 0 w 8039100"/>
              <a:gd name="connsiteY18" fmla="*/ 1734599 h 3397280"/>
              <a:gd name="connsiteX19" fmla="*/ 0 w 8039100"/>
              <a:gd name="connsiteY19" fmla="*/ 1734599 h 3397280"/>
              <a:gd name="connsiteX20" fmla="*/ 0 w 8039100"/>
              <a:gd name="connsiteY20" fmla="*/ 243696 h 3397280"/>
              <a:gd name="connsiteX0" fmla="*/ 0 w 8039100"/>
              <a:gd name="connsiteY0" fmla="*/ 243696 h 3386689"/>
              <a:gd name="connsiteX1" fmla="*/ 495310 w 8039100"/>
              <a:gd name="connsiteY1" fmla="*/ 1049 h 3386689"/>
              <a:gd name="connsiteX2" fmla="*/ 1339850 w 8039100"/>
              <a:gd name="connsiteY2" fmla="*/ 1049 h 3386689"/>
              <a:gd name="connsiteX3" fmla="*/ 1339850 w 8039100"/>
              <a:gd name="connsiteY3" fmla="*/ 1049 h 3386689"/>
              <a:gd name="connsiteX4" fmla="*/ 3349625 w 8039100"/>
              <a:gd name="connsiteY4" fmla="*/ 1049 h 3386689"/>
              <a:gd name="connsiteX5" fmla="*/ 7660748 w 8039100"/>
              <a:gd name="connsiteY5" fmla="*/ 11682 h 3386689"/>
              <a:gd name="connsiteX6" fmla="*/ 8028468 w 8039100"/>
              <a:gd name="connsiteY6" fmla="*/ 443196 h 3386689"/>
              <a:gd name="connsiteX7" fmla="*/ 8039100 w 8039100"/>
              <a:gd name="connsiteY7" fmla="*/ 1734599 h 3386689"/>
              <a:gd name="connsiteX8" fmla="*/ 8039100 w 8039100"/>
              <a:gd name="connsiteY8" fmla="*/ 1734599 h 3386689"/>
              <a:gd name="connsiteX9" fmla="*/ 8039100 w 8039100"/>
              <a:gd name="connsiteY9" fmla="*/ 2477549 h 3386689"/>
              <a:gd name="connsiteX10" fmla="*/ 8039100 w 8039100"/>
              <a:gd name="connsiteY10" fmla="*/ 2551967 h 3386689"/>
              <a:gd name="connsiteX11" fmla="*/ 7543790 w 8039100"/>
              <a:gd name="connsiteY11" fmla="*/ 2972849 h 3386689"/>
              <a:gd name="connsiteX12" fmla="*/ 1318807 w 8039100"/>
              <a:gd name="connsiteY12" fmla="*/ 3004623 h 3386689"/>
              <a:gd name="connsiteX13" fmla="*/ 196987 w 8039100"/>
              <a:gd name="connsiteY13" fmla="*/ 3386689 h 3386689"/>
              <a:gd name="connsiteX14" fmla="*/ 265962 w 8039100"/>
              <a:gd name="connsiteY14" fmla="*/ 2983441 h 3386689"/>
              <a:gd name="connsiteX15" fmla="*/ 272026 w 8039100"/>
              <a:gd name="connsiteY15" fmla="*/ 2962216 h 3386689"/>
              <a:gd name="connsiteX16" fmla="*/ 0 w 8039100"/>
              <a:gd name="connsiteY16" fmla="*/ 2477539 h 3386689"/>
              <a:gd name="connsiteX17" fmla="*/ 0 w 8039100"/>
              <a:gd name="connsiteY17" fmla="*/ 2477549 h 3386689"/>
              <a:gd name="connsiteX18" fmla="*/ 0 w 8039100"/>
              <a:gd name="connsiteY18" fmla="*/ 1734599 h 3386689"/>
              <a:gd name="connsiteX19" fmla="*/ 0 w 8039100"/>
              <a:gd name="connsiteY19" fmla="*/ 1734599 h 3386689"/>
              <a:gd name="connsiteX20" fmla="*/ 0 w 8039100"/>
              <a:gd name="connsiteY20" fmla="*/ 243696 h 3386689"/>
              <a:gd name="connsiteX0" fmla="*/ 0 w 8039100"/>
              <a:gd name="connsiteY0" fmla="*/ 243696 h 3386689"/>
              <a:gd name="connsiteX1" fmla="*/ 495310 w 8039100"/>
              <a:gd name="connsiteY1" fmla="*/ 1049 h 3386689"/>
              <a:gd name="connsiteX2" fmla="*/ 1339850 w 8039100"/>
              <a:gd name="connsiteY2" fmla="*/ 1049 h 3386689"/>
              <a:gd name="connsiteX3" fmla="*/ 1339850 w 8039100"/>
              <a:gd name="connsiteY3" fmla="*/ 1049 h 3386689"/>
              <a:gd name="connsiteX4" fmla="*/ 3349625 w 8039100"/>
              <a:gd name="connsiteY4" fmla="*/ 1049 h 3386689"/>
              <a:gd name="connsiteX5" fmla="*/ 7660748 w 8039100"/>
              <a:gd name="connsiteY5" fmla="*/ 11682 h 3386689"/>
              <a:gd name="connsiteX6" fmla="*/ 8028468 w 8039100"/>
              <a:gd name="connsiteY6" fmla="*/ 443196 h 3386689"/>
              <a:gd name="connsiteX7" fmla="*/ 8039100 w 8039100"/>
              <a:gd name="connsiteY7" fmla="*/ 1734599 h 3386689"/>
              <a:gd name="connsiteX8" fmla="*/ 8039100 w 8039100"/>
              <a:gd name="connsiteY8" fmla="*/ 1734599 h 3386689"/>
              <a:gd name="connsiteX9" fmla="*/ 8039100 w 8039100"/>
              <a:gd name="connsiteY9" fmla="*/ 2477549 h 3386689"/>
              <a:gd name="connsiteX10" fmla="*/ 8039100 w 8039100"/>
              <a:gd name="connsiteY10" fmla="*/ 2551967 h 3386689"/>
              <a:gd name="connsiteX11" fmla="*/ 7543790 w 8039100"/>
              <a:gd name="connsiteY11" fmla="*/ 2972849 h 3386689"/>
              <a:gd name="connsiteX12" fmla="*/ 1318807 w 8039100"/>
              <a:gd name="connsiteY12" fmla="*/ 3004623 h 3386689"/>
              <a:gd name="connsiteX13" fmla="*/ 196987 w 8039100"/>
              <a:gd name="connsiteY13" fmla="*/ 3386689 h 3386689"/>
              <a:gd name="connsiteX14" fmla="*/ 265962 w 8039100"/>
              <a:gd name="connsiteY14" fmla="*/ 2983441 h 3386689"/>
              <a:gd name="connsiteX15" fmla="*/ 314556 w 8039100"/>
              <a:gd name="connsiteY15" fmla="*/ 2983398 h 3386689"/>
              <a:gd name="connsiteX16" fmla="*/ 0 w 8039100"/>
              <a:gd name="connsiteY16" fmla="*/ 2477539 h 3386689"/>
              <a:gd name="connsiteX17" fmla="*/ 0 w 8039100"/>
              <a:gd name="connsiteY17" fmla="*/ 2477549 h 3386689"/>
              <a:gd name="connsiteX18" fmla="*/ 0 w 8039100"/>
              <a:gd name="connsiteY18" fmla="*/ 1734599 h 3386689"/>
              <a:gd name="connsiteX19" fmla="*/ 0 w 8039100"/>
              <a:gd name="connsiteY19" fmla="*/ 1734599 h 3386689"/>
              <a:gd name="connsiteX20" fmla="*/ 0 w 8039100"/>
              <a:gd name="connsiteY20" fmla="*/ 243696 h 3386689"/>
              <a:gd name="connsiteX0" fmla="*/ 0 w 8039100"/>
              <a:gd name="connsiteY0" fmla="*/ 243696 h 3429054"/>
              <a:gd name="connsiteX1" fmla="*/ 495310 w 8039100"/>
              <a:gd name="connsiteY1" fmla="*/ 1049 h 3429054"/>
              <a:gd name="connsiteX2" fmla="*/ 1339850 w 8039100"/>
              <a:gd name="connsiteY2" fmla="*/ 1049 h 3429054"/>
              <a:gd name="connsiteX3" fmla="*/ 1339850 w 8039100"/>
              <a:gd name="connsiteY3" fmla="*/ 1049 h 3429054"/>
              <a:gd name="connsiteX4" fmla="*/ 3349625 w 8039100"/>
              <a:gd name="connsiteY4" fmla="*/ 1049 h 3429054"/>
              <a:gd name="connsiteX5" fmla="*/ 7660748 w 8039100"/>
              <a:gd name="connsiteY5" fmla="*/ 11682 h 3429054"/>
              <a:gd name="connsiteX6" fmla="*/ 8028468 w 8039100"/>
              <a:gd name="connsiteY6" fmla="*/ 443196 h 3429054"/>
              <a:gd name="connsiteX7" fmla="*/ 8039100 w 8039100"/>
              <a:gd name="connsiteY7" fmla="*/ 1734599 h 3429054"/>
              <a:gd name="connsiteX8" fmla="*/ 8039100 w 8039100"/>
              <a:gd name="connsiteY8" fmla="*/ 1734599 h 3429054"/>
              <a:gd name="connsiteX9" fmla="*/ 8039100 w 8039100"/>
              <a:gd name="connsiteY9" fmla="*/ 2477549 h 3429054"/>
              <a:gd name="connsiteX10" fmla="*/ 8039100 w 8039100"/>
              <a:gd name="connsiteY10" fmla="*/ 2551967 h 3429054"/>
              <a:gd name="connsiteX11" fmla="*/ 7543790 w 8039100"/>
              <a:gd name="connsiteY11" fmla="*/ 2972849 h 3429054"/>
              <a:gd name="connsiteX12" fmla="*/ 1318807 w 8039100"/>
              <a:gd name="connsiteY12" fmla="*/ 3004623 h 3429054"/>
              <a:gd name="connsiteX13" fmla="*/ 335210 w 8039100"/>
              <a:gd name="connsiteY13" fmla="*/ 3429054 h 3429054"/>
              <a:gd name="connsiteX14" fmla="*/ 265962 w 8039100"/>
              <a:gd name="connsiteY14" fmla="*/ 2983441 h 3429054"/>
              <a:gd name="connsiteX15" fmla="*/ 314556 w 8039100"/>
              <a:gd name="connsiteY15" fmla="*/ 2983398 h 3429054"/>
              <a:gd name="connsiteX16" fmla="*/ 0 w 8039100"/>
              <a:gd name="connsiteY16" fmla="*/ 2477539 h 3429054"/>
              <a:gd name="connsiteX17" fmla="*/ 0 w 8039100"/>
              <a:gd name="connsiteY17" fmla="*/ 2477549 h 3429054"/>
              <a:gd name="connsiteX18" fmla="*/ 0 w 8039100"/>
              <a:gd name="connsiteY18" fmla="*/ 1734599 h 3429054"/>
              <a:gd name="connsiteX19" fmla="*/ 0 w 8039100"/>
              <a:gd name="connsiteY19" fmla="*/ 1734599 h 3429054"/>
              <a:gd name="connsiteX20" fmla="*/ 0 w 8039100"/>
              <a:gd name="connsiteY20" fmla="*/ 243696 h 3429054"/>
              <a:gd name="connsiteX0" fmla="*/ 0 w 8039100"/>
              <a:gd name="connsiteY0" fmla="*/ 243696 h 3429054"/>
              <a:gd name="connsiteX1" fmla="*/ 495310 w 8039100"/>
              <a:gd name="connsiteY1" fmla="*/ 1049 h 3429054"/>
              <a:gd name="connsiteX2" fmla="*/ 1339850 w 8039100"/>
              <a:gd name="connsiteY2" fmla="*/ 1049 h 3429054"/>
              <a:gd name="connsiteX3" fmla="*/ 1339850 w 8039100"/>
              <a:gd name="connsiteY3" fmla="*/ 1049 h 3429054"/>
              <a:gd name="connsiteX4" fmla="*/ 3349625 w 8039100"/>
              <a:gd name="connsiteY4" fmla="*/ 1049 h 3429054"/>
              <a:gd name="connsiteX5" fmla="*/ 7660748 w 8039100"/>
              <a:gd name="connsiteY5" fmla="*/ 11682 h 3429054"/>
              <a:gd name="connsiteX6" fmla="*/ 8028468 w 8039100"/>
              <a:gd name="connsiteY6" fmla="*/ 443196 h 3429054"/>
              <a:gd name="connsiteX7" fmla="*/ 8039100 w 8039100"/>
              <a:gd name="connsiteY7" fmla="*/ 1734599 h 3429054"/>
              <a:gd name="connsiteX8" fmla="*/ 8039100 w 8039100"/>
              <a:gd name="connsiteY8" fmla="*/ 1734599 h 3429054"/>
              <a:gd name="connsiteX9" fmla="*/ 8039100 w 8039100"/>
              <a:gd name="connsiteY9" fmla="*/ 2477549 h 3429054"/>
              <a:gd name="connsiteX10" fmla="*/ 8039100 w 8039100"/>
              <a:gd name="connsiteY10" fmla="*/ 2551967 h 3429054"/>
              <a:gd name="connsiteX11" fmla="*/ 7543790 w 8039100"/>
              <a:gd name="connsiteY11" fmla="*/ 2972849 h 3429054"/>
              <a:gd name="connsiteX12" fmla="*/ 1318807 w 8039100"/>
              <a:gd name="connsiteY12" fmla="*/ 3004623 h 3429054"/>
              <a:gd name="connsiteX13" fmla="*/ 335210 w 8039100"/>
              <a:gd name="connsiteY13" fmla="*/ 3429054 h 3429054"/>
              <a:gd name="connsiteX14" fmla="*/ 489246 w 8039100"/>
              <a:gd name="connsiteY14" fmla="*/ 3025806 h 3429054"/>
              <a:gd name="connsiteX15" fmla="*/ 314556 w 8039100"/>
              <a:gd name="connsiteY15" fmla="*/ 2983398 h 3429054"/>
              <a:gd name="connsiteX16" fmla="*/ 0 w 8039100"/>
              <a:gd name="connsiteY16" fmla="*/ 2477539 h 3429054"/>
              <a:gd name="connsiteX17" fmla="*/ 0 w 8039100"/>
              <a:gd name="connsiteY17" fmla="*/ 2477549 h 3429054"/>
              <a:gd name="connsiteX18" fmla="*/ 0 w 8039100"/>
              <a:gd name="connsiteY18" fmla="*/ 1734599 h 3429054"/>
              <a:gd name="connsiteX19" fmla="*/ 0 w 8039100"/>
              <a:gd name="connsiteY19" fmla="*/ 1734599 h 3429054"/>
              <a:gd name="connsiteX20" fmla="*/ 0 w 8039100"/>
              <a:gd name="connsiteY20" fmla="*/ 243696 h 3429054"/>
              <a:gd name="connsiteX0" fmla="*/ 0 w 8039100"/>
              <a:gd name="connsiteY0" fmla="*/ 243696 h 3429054"/>
              <a:gd name="connsiteX1" fmla="*/ 495310 w 8039100"/>
              <a:gd name="connsiteY1" fmla="*/ 1049 h 3429054"/>
              <a:gd name="connsiteX2" fmla="*/ 1339850 w 8039100"/>
              <a:gd name="connsiteY2" fmla="*/ 1049 h 3429054"/>
              <a:gd name="connsiteX3" fmla="*/ 1339850 w 8039100"/>
              <a:gd name="connsiteY3" fmla="*/ 1049 h 3429054"/>
              <a:gd name="connsiteX4" fmla="*/ 3349625 w 8039100"/>
              <a:gd name="connsiteY4" fmla="*/ 1049 h 3429054"/>
              <a:gd name="connsiteX5" fmla="*/ 7660748 w 8039100"/>
              <a:gd name="connsiteY5" fmla="*/ 11682 h 3429054"/>
              <a:gd name="connsiteX6" fmla="*/ 8028468 w 8039100"/>
              <a:gd name="connsiteY6" fmla="*/ 443196 h 3429054"/>
              <a:gd name="connsiteX7" fmla="*/ 8039100 w 8039100"/>
              <a:gd name="connsiteY7" fmla="*/ 1734599 h 3429054"/>
              <a:gd name="connsiteX8" fmla="*/ 8039100 w 8039100"/>
              <a:gd name="connsiteY8" fmla="*/ 1734599 h 3429054"/>
              <a:gd name="connsiteX9" fmla="*/ 8039100 w 8039100"/>
              <a:gd name="connsiteY9" fmla="*/ 2477549 h 3429054"/>
              <a:gd name="connsiteX10" fmla="*/ 8039100 w 8039100"/>
              <a:gd name="connsiteY10" fmla="*/ 2551967 h 3429054"/>
              <a:gd name="connsiteX11" fmla="*/ 7543790 w 8039100"/>
              <a:gd name="connsiteY11" fmla="*/ 2972849 h 3429054"/>
              <a:gd name="connsiteX12" fmla="*/ 1318807 w 8039100"/>
              <a:gd name="connsiteY12" fmla="*/ 3004623 h 3429054"/>
              <a:gd name="connsiteX13" fmla="*/ 335210 w 8039100"/>
              <a:gd name="connsiteY13" fmla="*/ 3429054 h 3429054"/>
              <a:gd name="connsiteX14" fmla="*/ 489246 w 8039100"/>
              <a:gd name="connsiteY14" fmla="*/ 2983441 h 3429054"/>
              <a:gd name="connsiteX15" fmla="*/ 314556 w 8039100"/>
              <a:gd name="connsiteY15" fmla="*/ 2983398 h 3429054"/>
              <a:gd name="connsiteX16" fmla="*/ 0 w 8039100"/>
              <a:gd name="connsiteY16" fmla="*/ 2477539 h 3429054"/>
              <a:gd name="connsiteX17" fmla="*/ 0 w 8039100"/>
              <a:gd name="connsiteY17" fmla="*/ 2477549 h 3429054"/>
              <a:gd name="connsiteX18" fmla="*/ 0 w 8039100"/>
              <a:gd name="connsiteY18" fmla="*/ 1734599 h 3429054"/>
              <a:gd name="connsiteX19" fmla="*/ 0 w 8039100"/>
              <a:gd name="connsiteY19" fmla="*/ 1734599 h 3429054"/>
              <a:gd name="connsiteX20" fmla="*/ 0 w 8039100"/>
              <a:gd name="connsiteY20" fmla="*/ 243696 h 3429054"/>
              <a:gd name="connsiteX0" fmla="*/ 0 w 8039100"/>
              <a:gd name="connsiteY0" fmla="*/ 243696 h 3429054"/>
              <a:gd name="connsiteX1" fmla="*/ 495310 w 8039100"/>
              <a:gd name="connsiteY1" fmla="*/ 1049 h 3429054"/>
              <a:gd name="connsiteX2" fmla="*/ 1339850 w 8039100"/>
              <a:gd name="connsiteY2" fmla="*/ 1049 h 3429054"/>
              <a:gd name="connsiteX3" fmla="*/ 1339850 w 8039100"/>
              <a:gd name="connsiteY3" fmla="*/ 1049 h 3429054"/>
              <a:gd name="connsiteX4" fmla="*/ 3349625 w 8039100"/>
              <a:gd name="connsiteY4" fmla="*/ 1049 h 3429054"/>
              <a:gd name="connsiteX5" fmla="*/ 7660748 w 8039100"/>
              <a:gd name="connsiteY5" fmla="*/ 11682 h 3429054"/>
              <a:gd name="connsiteX6" fmla="*/ 8028468 w 8039100"/>
              <a:gd name="connsiteY6" fmla="*/ 443196 h 3429054"/>
              <a:gd name="connsiteX7" fmla="*/ 8039100 w 8039100"/>
              <a:gd name="connsiteY7" fmla="*/ 1734599 h 3429054"/>
              <a:gd name="connsiteX8" fmla="*/ 8039100 w 8039100"/>
              <a:gd name="connsiteY8" fmla="*/ 1734599 h 3429054"/>
              <a:gd name="connsiteX9" fmla="*/ 8039100 w 8039100"/>
              <a:gd name="connsiteY9" fmla="*/ 2477549 h 3429054"/>
              <a:gd name="connsiteX10" fmla="*/ 8039100 w 8039100"/>
              <a:gd name="connsiteY10" fmla="*/ 2551967 h 3429054"/>
              <a:gd name="connsiteX11" fmla="*/ 7543790 w 8039100"/>
              <a:gd name="connsiteY11" fmla="*/ 2972849 h 3429054"/>
              <a:gd name="connsiteX12" fmla="*/ 1318807 w 8039100"/>
              <a:gd name="connsiteY12" fmla="*/ 3004623 h 3429054"/>
              <a:gd name="connsiteX13" fmla="*/ 335210 w 8039100"/>
              <a:gd name="connsiteY13" fmla="*/ 3429054 h 3429054"/>
              <a:gd name="connsiteX14" fmla="*/ 489246 w 8039100"/>
              <a:gd name="connsiteY14" fmla="*/ 3025806 h 3429054"/>
              <a:gd name="connsiteX15" fmla="*/ 314556 w 8039100"/>
              <a:gd name="connsiteY15" fmla="*/ 2983398 h 3429054"/>
              <a:gd name="connsiteX16" fmla="*/ 0 w 8039100"/>
              <a:gd name="connsiteY16" fmla="*/ 2477539 h 3429054"/>
              <a:gd name="connsiteX17" fmla="*/ 0 w 8039100"/>
              <a:gd name="connsiteY17" fmla="*/ 2477549 h 3429054"/>
              <a:gd name="connsiteX18" fmla="*/ 0 w 8039100"/>
              <a:gd name="connsiteY18" fmla="*/ 1734599 h 3429054"/>
              <a:gd name="connsiteX19" fmla="*/ 0 w 8039100"/>
              <a:gd name="connsiteY19" fmla="*/ 1734599 h 3429054"/>
              <a:gd name="connsiteX20" fmla="*/ 0 w 8039100"/>
              <a:gd name="connsiteY20" fmla="*/ 243696 h 3429054"/>
              <a:gd name="connsiteX0" fmla="*/ 0 w 8039100"/>
              <a:gd name="connsiteY0" fmla="*/ 243696 h 3429054"/>
              <a:gd name="connsiteX1" fmla="*/ 495310 w 8039100"/>
              <a:gd name="connsiteY1" fmla="*/ 1049 h 3429054"/>
              <a:gd name="connsiteX2" fmla="*/ 1339850 w 8039100"/>
              <a:gd name="connsiteY2" fmla="*/ 1049 h 3429054"/>
              <a:gd name="connsiteX3" fmla="*/ 1339850 w 8039100"/>
              <a:gd name="connsiteY3" fmla="*/ 1049 h 3429054"/>
              <a:gd name="connsiteX4" fmla="*/ 3349625 w 8039100"/>
              <a:gd name="connsiteY4" fmla="*/ 1049 h 3429054"/>
              <a:gd name="connsiteX5" fmla="*/ 7660748 w 8039100"/>
              <a:gd name="connsiteY5" fmla="*/ 11682 h 3429054"/>
              <a:gd name="connsiteX6" fmla="*/ 8028468 w 8039100"/>
              <a:gd name="connsiteY6" fmla="*/ 443196 h 3429054"/>
              <a:gd name="connsiteX7" fmla="*/ 8039100 w 8039100"/>
              <a:gd name="connsiteY7" fmla="*/ 1734599 h 3429054"/>
              <a:gd name="connsiteX8" fmla="*/ 8039100 w 8039100"/>
              <a:gd name="connsiteY8" fmla="*/ 1734599 h 3429054"/>
              <a:gd name="connsiteX9" fmla="*/ 8039100 w 8039100"/>
              <a:gd name="connsiteY9" fmla="*/ 2477549 h 3429054"/>
              <a:gd name="connsiteX10" fmla="*/ 8039100 w 8039100"/>
              <a:gd name="connsiteY10" fmla="*/ 2551967 h 3429054"/>
              <a:gd name="connsiteX11" fmla="*/ 7543790 w 8039100"/>
              <a:gd name="connsiteY11" fmla="*/ 2972849 h 3429054"/>
              <a:gd name="connsiteX12" fmla="*/ 1318807 w 8039100"/>
              <a:gd name="connsiteY12" fmla="*/ 3004623 h 3429054"/>
              <a:gd name="connsiteX13" fmla="*/ 335210 w 8039100"/>
              <a:gd name="connsiteY13" fmla="*/ 3429054 h 3429054"/>
              <a:gd name="connsiteX14" fmla="*/ 489246 w 8039100"/>
              <a:gd name="connsiteY14" fmla="*/ 2994032 h 3429054"/>
              <a:gd name="connsiteX15" fmla="*/ 314556 w 8039100"/>
              <a:gd name="connsiteY15" fmla="*/ 2983398 h 3429054"/>
              <a:gd name="connsiteX16" fmla="*/ 0 w 8039100"/>
              <a:gd name="connsiteY16" fmla="*/ 2477539 h 3429054"/>
              <a:gd name="connsiteX17" fmla="*/ 0 w 8039100"/>
              <a:gd name="connsiteY17" fmla="*/ 2477549 h 3429054"/>
              <a:gd name="connsiteX18" fmla="*/ 0 w 8039100"/>
              <a:gd name="connsiteY18" fmla="*/ 1734599 h 3429054"/>
              <a:gd name="connsiteX19" fmla="*/ 0 w 8039100"/>
              <a:gd name="connsiteY19" fmla="*/ 1734599 h 3429054"/>
              <a:gd name="connsiteX20" fmla="*/ 0 w 8039100"/>
              <a:gd name="connsiteY20" fmla="*/ 243696 h 34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0" h="3429054">
                <a:moveTo>
                  <a:pt x="0" y="243696"/>
                </a:moveTo>
                <a:cubicBezTo>
                  <a:pt x="0" y="-29856"/>
                  <a:pt x="221758" y="1049"/>
                  <a:pt x="495310" y="1049"/>
                </a:cubicBezTo>
                <a:lnTo>
                  <a:pt x="1339850" y="1049"/>
                </a:lnTo>
                <a:lnTo>
                  <a:pt x="1339850" y="1049"/>
                </a:lnTo>
                <a:lnTo>
                  <a:pt x="3349625" y="1049"/>
                </a:lnTo>
                <a:lnTo>
                  <a:pt x="7660748" y="11682"/>
                </a:lnTo>
                <a:cubicBezTo>
                  <a:pt x="7934300" y="11682"/>
                  <a:pt x="8028468" y="169644"/>
                  <a:pt x="8028468" y="443196"/>
                </a:cubicBezTo>
                <a:lnTo>
                  <a:pt x="8039100" y="1734599"/>
                </a:lnTo>
                <a:lnTo>
                  <a:pt x="8039100" y="1734599"/>
                </a:lnTo>
                <a:lnTo>
                  <a:pt x="8039100" y="2477549"/>
                </a:lnTo>
                <a:lnTo>
                  <a:pt x="8039100" y="2551967"/>
                </a:lnTo>
                <a:cubicBezTo>
                  <a:pt x="8039100" y="2825519"/>
                  <a:pt x="7817342" y="2972849"/>
                  <a:pt x="7543790" y="2972849"/>
                </a:cubicBezTo>
                <a:lnTo>
                  <a:pt x="1318807" y="3004623"/>
                </a:lnTo>
                <a:lnTo>
                  <a:pt x="335210" y="3429054"/>
                </a:lnTo>
                <a:lnTo>
                  <a:pt x="489246" y="2994032"/>
                </a:lnTo>
                <a:lnTo>
                  <a:pt x="314556" y="2983398"/>
                </a:lnTo>
                <a:cubicBezTo>
                  <a:pt x="41004" y="2983398"/>
                  <a:pt x="0" y="2751091"/>
                  <a:pt x="0" y="2477539"/>
                </a:cubicBezTo>
                <a:lnTo>
                  <a:pt x="0" y="2477549"/>
                </a:lnTo>
                <a:lnTo>
                  <a:pt x="0" y="1734599"/>
                </a:lnTo>
                <a:lnTo>
                  <a:pt x="0" y="1734599"/>
                </a:lnTo>
                <a:lnTo>
                  <a:pt x="0" y="243696"/>
                </a:lnTo>
                <a:close/>
              </a:path>
            </a:pathLst>
          </a:custGeom>
          <a:solidFill>
            <a:srgbClr val="375172"/>
          </a:solidFill>
        </p:spPr>
        <p:txBody>
          <a:bodyPr anchor="ctr"/>
          <a:lstStyle>
            <a:lvl1pPr marL="0" indent="0" algn="ctr">
              <a:buNone/>
              <a:defRPr baseline="0">
                <a:solidFill>
                  <a:schemeClr val="bg1"/>
                </a:solidFill>
              </a:defRPr>
            </a:lvl1pPr>
          </a:lstStyle>
          <a:p>
            <a:pPr lvl="0"/>
            <a:r>
              <a:rPr lang="da-DK" dirty="0"/>
              <a:t>Fx ”citat”, pointe eller konklusion</a:t>
            </a:r>
          </a:p>
          <a:p>
            <a:pPr lvl="0"/>
            <a:endParaRPr lang="da-DK" dirty="0"/>
          </a:p>
        </p:txBody>
      </p:sp>
    </p:spTree>
    <p:extLst>
      <p:ext uri="{BB962C8B-B14F-4D97-AF65-F5344CB8AC3E}">
        <p14:creationId xmlns:p14="http://schemas.microsoft.com/office/powerpoint/2010/main" val="648494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premsning 2">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endParaRPr lang="da-DK"/>
          </a:p>
        </p:txBody>
      </p:sp>
      <p:sp>
        <p:nvSpPr>
          <p:cNvPr id="4" name="Pladsholder til slidenummer 3"/>
          <p:cNvSpPr>
            <a:spLocks noGrp="1"/>
          </p:cNvSpPr>
          <p:nvPr>
            <p:ph type="sldNum" sz="quarter" idx="12"/>
          </p:nvPr>
        </p:nvSpPr>
        <p:spPr/>
        <p:txBody>
          <a:bodyPr/>
          <a:lstStyle/>
          <a:p>
            <a:fld id="{2C3B426A-1F50-446D-80CF-59E344920DA1}" type="slidenum">
              <a:rPr lang="da-DK" smtClean="0"/>
              <a:t>‹#›</a:t>
            </a:fld>
            <a:endParaRPr lang="da-DK"/>
          </a:p>
        </p:txBody>
      </p:sp>
      <p:sp>
        <p:nvSpPr>
          <p:cNvPr id="5" name="Titel 1"/>
          <p:cNvSpPr>
            <a:spLocks noGrp="1"/>
          </p:cNvSpPr>
          <p:nvPr>
            <p:ph type="title" hasCustomPrompt="1"/>
          </p:nvPr>
        </p:nvSpPr>
        <p:spPr>
          <a:xfrm>
            <a:off x="838419" y="365210"/>
            <a:ext cx="10518338" cy="1325870"/>
          </a:xfrm>
        </p:spPr>
        <p:txBody>
          <a:bodyPr>
            <a:noAutofit/>
          </a:bodyPr>
          <a:lstStyle>
            <a:lvl1pPr>
              <a:defRPr baseline="0"/>
            </a:lvl1pPr>
          </a:lstStyle>
          <a:p>
            <a:r>
              <a:rPr lang="da-DK" dirty="0"/>
              <a:t>Skriv overskrift her</a:t>
            </a:r>
          </a:p>
        </p:txBody>
      </p:sp>
      <p:sp>
        <p:nvSpPr>
          <p:cNvPr id="18" name="Pladsholder til tekst 17"/>
          <p:cNvSpPr>
            <a:spLocks noGrp="1"/>
          </p:cNvSpPr>
          <p:nvPr>
            <p:ph type="body" sz="quarter" idx="13" hasCustomPrompt="1"/>
          </p:nvPr>
        </p:nvSpPr>
        <p:spPr>
          <a:xfrm>
            <a:off x="2206994" y="2269922"/>
            <a:ext cx="3240844" cy="514469"/>
          </a:xfrm>
        </p:spPr>
        <p:txBody>
          <a:bodyPr anchor="ctr">
            <a:noAutofit/>
          </a:bodyPr>
          <a:lstStyle>
            <a:lvl1pPr marL="0" indent="0" algn="ctr">
              <a:buNone/>
              <a:defRPr sz="1999"/>
            </a:lvl1pPr>
          </a:lstStyle>
          <a:p>
            <a:pPr lvl="0"/>
            <a:r>
              <a:rPr lang="da-DK" dirty="0"/>
              <a:t>Tekst</a:t>
            </a:r>
          </a:p>
        </p:txBody>
      </p:sp>
      <p:sp>
        <p:nvSpPr>
          <p:cNvPr id="24" name="Pladsholder til tekst 17"/>
          <p:cNvSpPr>
            <a:spLocks noGrp="1"/>
          </p:cNvSpPr>
          <p:nvPr>
            <p:ph type="body" sz="quarter" idx="14" hasCustomPrompt="1"/>
          </p:nvPr>
        </p:nvSpPr>
        <p:spPr>
          <a:xfrm>
            <a:off x="2206993" y="3406595"/>
            <a:ext cx="3240844" cy="514469"/>
          </a:xfrm>
        </p:spPr>
        <p:txBody>
          <a:bodyPr anchor="ctr">
            <a:noAutofit/>
          </a:bodyPr>
          <a:lstStyle>
            <a:lvl1pPr marL="0" indent="0" algn="ctr">
              <a:buNone/>
              <a:defRPr sz="1999"/>
            </a:lvl1pPr>
          </a:lstStyle>
          <a:p>
            <a:pPr lvl="0"/>
            <a:r>
              <a:rPr lang="da-DK" dirty="0"/>
              <a:t>Tekst</a:t>
            </a:r>
          </a:p>
        </p:txBody>
      </p:sp>
      <p:sp>
        <p:nvSpPr>
          <p:cNvPr id="25" name="Pladsholder til tekst 17"/>
          <p:cNvSpPr>
            <a:spLocks noGrp="1"/>
          </p:cNvSpPr>
          <p:nvPr>
            <p:ph type="body" sz="quarter" idx="15" hasCustomPrompt="1"/>
          </p:nvPr>
        </p:nvSpPr>
        <p:spPr>
          <a:xfrm>
            <a:off x="7755289" y="2282959"/>
            <a:ext cx="3240844" cy="514469"/>
          </a:xfrm>
        </p:spPr>
        <p:txBody>
          <a:bodyPr anchor="ctr">
            <a:noAutofit/>
          </a:bodyPr>
          <a:lstStyle>
            <a:lvl1pPr marL="0" indent="0" algn="ctr">
              <a:buNone/>
              <a:defRPr sz="1999"/>
            </a:lvl1pPr>
          </a:lstStyle>
          <a:p>
            <a:pPr lvl="0"/>
            <a:r>
              <a:rPr lang="da-DK" dirty="0"/>
              <a:t>Tekst</a:t>
            </a:r>
          </a:p>
        </p:txBody>
      </p:sp>
      <p:sp>
        <p:nvSpPr>
          <p:cNvPr id="30" name="Pladsholder til tekst 17"/>
          <p:cNvSpPr>
            <a:spLocks noGrp="1"/>
          </p:cNvSpPr>
          <p:nvPr>
            <p:ph type="body" sz="quarter" idx="16" hasCustomPrompt="1"/>
          </p:nvPr>
        </p:nvSpPr>
        <p:spPr>
          <a:xfrm>
            <a:off x="7755290" y="4543268"/>
            <a:ext cx="3240844" cy="514469"/>
          </a:xfrm>
        </p:spPr>
        <p:txBody>
          <a:bodyPr anchor="ctr">
            <a:noAutofit/>
          </a:bodyPr>
          <a:lstStyle>
            <a:lvl1pPr marL="0" indent="0" algn="ctr">
              <a:buNone/>
              <a:defRPr sz="1999"/>
            </a:lvl1pPr>
          </a:lstStyle>
          <a:p>
            <a:pPr lvl="0"/>
            <a:r>
              <a:rPr lang="da-DK" dirty="0"/>
              <a:t>Tekst</a:t>
            </a:r>
          </a:p>
        </p:txBody>
      </p:sp>
      <p:sp>
        <p:nvSpPr>
          <p:cNvPr id="31" name="Pladsholder til tekst 17"/>
          <p:cNvSpPr>
            <a:spLocks noGrp="1"/>
          </p:cNvSpPr>
          <p:nvPr>
            <p:ph type="body" sz="quarter" idx="17" hasCustomPrompt="1"/>
          </p:nvPr>
        </p:nvSpPr>
        <p:spPr>
          <a:xfrm>
            <a:off x="7755289" y="3430559"/>
            <a:ext cx="3240844" cy="514469"/>
          </a:xfrm>
        </p:spPr>
        <p:txBody>
          <a:bodyPr anchor="ctr">
            <a:noAutofit/>
          </a:bodyPr>
          <a:lstStyle>
            <a:lvl1pPr marL="0" indent="0" algn="ctr">
              <a:buNone/>
              <a:defRPr sz="1999"/>
            </a:lvl1pPr>
          </a:lstStyle>
          <a:p>
            <a:pPr lvl="0"/>
            <a:r>
              <a:rPr lang="da-DK" dirty="0"/>
              <a:t>Tekst</a:t>
            </a:r>
          </a:p>
        </p:txBody>
      </p:sp>
      <p:sp>
        <p:nvSpPr>
          <p:cNvPr id="32" name="Pladsholder til tekst 17"/>
          <p:cNvSpPr>
            <a:spLocks noGrp="1"/>
          </p:cNvSpPr>
          <p:nvPr>
            <p:ph type="body" sz="quarter" idx="18" hasCustomPrompt="1"/>
          </p:nvPr>
        </p:nvSpPr>
        <p:spPr>
          <a:xfrm>
            <a:off x="2175404" y="4543268"/>
            <a:ext cx="3240844" cy="514469"/>
          </a:xfrm>
        </p:spPr>
        <p:txBody>
          <a:bodyPr anchor="ctr">
            <a:noAutofit/>
          </a:bodyPr>
          <a:lstStyle>
            <a:lvl1pPr marL="0" indent="0" algn="ctr">
              <a:buNone/>
              <a:defRPr sz="1999"/>
            </a:lvl1pPr>
          </a:lstStyle>
          <a:p>
            <a:pPr lvl="0"/>
            <a:r>
              <a:rPr lang="da-DK" dirty="0"/>
              <a:t>Tekst</a:t>
            </a:r>
          </a:p>
        </p:txBody>
      </p:sp>
      <p:sp>
        <p:nvSpPr>
          <p:cNvPr id="6" name="Pladsholder til tekst 5"/>
          <p:cNvSpPr>
            <a:spLocks noGrp="1"/>
          </p:cNvSpPr>
          <p:nvPr>
            <p:ph type="body" sz="quarter" idx="19" hasCustomPrompt="1"/>
          </p:nvPr>
        </p:nvSpPr>
        <p:spPr>
          <a:xfrm>
            <a:off x="863826" y="2100894"/>
            <a:ext cx="900234" cy="900320"/>
          </a:xfrm>
          <a:prstGeom prst="ellipse">
            <a:avLst/>
          </a:prstGeom>
          <a:solidFill>
            <a:srgbClr val="B0A394"/>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99">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
        <p:nvSpPr>
          <p:cNvPr id="26" name="Pladsholder til tekst 5"/>
          <p:cNvSpPr>
            <a:spLocks noGrp="1"/>
          </p:cNvSpPr>
          <p:nvPr>
            <p:ph type="body" sz="quarter" idx="20" hasCustomPrompt="1"/>
          </p:nvPr>
        </p:nvSpPr>
        <p:spPr>
          <a:xfrm>
            <a:off x="863826" y="3208320"/>
            <a:ext cx="900234" cy="900320"/>
          </a:xfrm>
          <a:prstGeom prst="ellipse">
            <a:avLst/>
          </a:prstGeom>
          <a:solidFill>
            <a:schemeClr val="accent3"/>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
        <p:nvSpPr>
          <p:cNvPr id="33" name="Pladsholder til tekst 5"/>
          <p:cNvSpPr>
            <a:spLocks noGrp="1"/>
          </p:cNvSpPr>
          <p:nvPr>
            <p:ph type="body" sz="quarter" idx="21" hasCustomPrompt="1"/>
          </p:nvPr>
        </p:nvSpPr>
        <p:spPr>
          <a:xfrm>
            <a:off x="863826" y="4339116"/>
            <a:ext cx="900234" cy="900320"/>
          </a:xfrm>
          <a:prstGeom prst="ellipse">
            <a:avLst/>
          </a:prstGeom>
          <a:solidFill>
            <a:srgbClr val="C7858F"/>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
        <p:nvSpPr>
          <p:cNvPr id="34" name="Pladsholder til tekst 5"/>
          <p:cNvSpPr>
            <a:spLocks noGrp="1"/>
          </p:cNvSpPr>
          <p:nvPr>
            <p:ph type="body" sz="quarter" idx="22" hasCustomPrompt="1"/>
          </p:nvPr>
        </p:nvSpPr>
        <p:spPr>
          <a:xfrm>
            <a:off x="6443025" y="2096002"/>
            <a:ext cx="900234" cy="900320"/>
          </a:xfrm>
          <a:prstGeom prst="ellipse">
            <a:avLst/>
          </a:prstGeom>
          <a:solidFill>
            <a:schemeClr val="accent4"/>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
        <p:nvSpPr>
          <p:cNvPr id="35" name="Pladsholder til tekst 5"/>
          <p:cNvSpPr>
            <a:spLocks noGrp="1"/>
          </p:cNvSpPr>
          <p:nvPr>
            <p:ph type="body" sz="quarter" idx="23" hasCustomPrompt="1"/>
          </p:nvPr>
        </p:nvSpPr>
        <p:spPr>
          <a:xfrm>
            <a:off x="6443025" y="3208320"/>
            <a:ext cx="900234" cy="900320"/>
          </a:xfrm>
          <a:prstGeom prst="ellipse">
            <a:avLst/>
          </a:prstGeom>
          <a:solidFill>
            <a:schemeClr val="accent5"/>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
        <p:nvSpPr>
          <p:cNvPr id="36" name="Pladsholder til tekst 5"/>
          <p:cNvSpPr>
            <a:spLocks noGrp="1"/>
          </p:cNvSpPr>
          <p:nvPr>
            <p:ph type="body" sz="quarter" idx="24" hasCustomPrompt="1"/>
          </p:nvPr>
        </p:nvSpPr>
        <p:spPr>
          <a:xfrm>
            <a:off x="6443025" y="4339116"/>
            <a:ext cx="900234" cy="900320"/>
          </a:xfrm>
          <a:prstGeom prst="ellipse">
            <a:avLst/>
          </a:prstGeom>
          <a:solidFill>
            <a:schemeClr val="accent6"/>
          </a:solidFill>
        </p:spPr>
        <p:txBody>
          <a:bodyPr lIns="36000" tIns="36000" rIns="36000" bIns="36000" anchor="ctr">
            <a:normAutofit/>
          </a:bodyPr>
          <a:lstStyle>
            <a:lvl1pPr marL="0" marR="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ctr" defTabSz="914492" rtl="0" eaLnBrk="1" fontAlgn="auto" latinLnBrk="0" hangingPunct="1">
              <a:lnSpc>
                <a:spcPct val="90000"/>
              </a:lnSpc>
              <a:spcBef>
                <a:spcPts val="1000"/>
              </a:spcBef>
              <a:spcAft>
                <a:spcPts val="0"/>
              </a:spcAft>
              <a:buClrTx/>
              <a:buSzTx/>
              <a:buFont typeface="Arial" panose="020B0604020202020204" pitchFamily="34" charset="0"/>
              <a:buNone/>
              <a:tabLst/>
              <a:defRPr/>
            </a:pPr>
            <a:r>
              <a:rPr lang="da-DK" dirty="0"/>
              <a:t>Nr.</a:t>
            </a:r>
          </a:p>
        </p:txBody>
      </p:sp>
    </p:spTree>
    <p:extLst>
      <p:ext uri="{BB962C8B-B14F-4D97-AF65-F5344CB8AC3E}">
        <p14:creationId xmlns:p14="http://schemas.microsoft.com/office/powerpoint/2010/main" val="333746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781DA-A7B6-4980-9D62-1D4488ED8C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E5CEFFBD-D923-4B3F-B485-2EC662D2A9DD}"/>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909E3E6D-7B92-4759-81FA-B3B64E04683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04CA0CD-94D1-44E1-B534-D9C53A557B1F}"/>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8" name="Title Placeholder 1">
            <a:extLst>
              <a:ext uri="{FF2B5EF4-FFF2-40B4-BE49-F238E27FC236}">
                <a16:creationId xmlns:a16="http://schemas.microsoft.com/office/drawing/2014/main" id="{6AF34EFB-6B79-4D9B-B855-3BEA13B23C4B}"/>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15628307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E74D-33D0-46A6-9176-77A088B1A708}"/>
              </a:ext>
            </a:extLst>
          </p:cNvPr>
          <p:cNvSpPr>
            <a:spLocks noGrp="1"/>
          </p:cNvSpPr>
          <p:nvPr>
            <p:ph type="title"/>
          </p:nvPr>
        </p:nvSpPr>
        <p:spPr>
          <a:xfrm>
            <a:off x="832067" y="1710134"/>
            <a:ext cx="10518338" cy="2853398"/>
          </a:xfrm>
          <a:prstGeom prst="rect">
            <a:avLst/>
          </a:prstGeom>
        </p:spPr>
        <p:txBody>
          <a:bodyPr anchor="b"/>
          <a:lstStyle>
            <a:lvl1pPr>
              <a:defRPr sz="6001"/>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C1FA6EA5-6111-4682-8011-589436108913}"/>
              </a:ext>
            </a:extLst>
          </p:cNvPr>
          <p:cNvSpPr>
            <a:spLocks noGrp="1"/>
          </p:cNvSpPr>
          <p:nvPr>
            <p:ph type="body" idx="1"/>
          </p:nvPr>
        </p:nvSpPr>
        <p:spPr>
          <a:xfrm>
            <a:off x="832067" y="4590526"/>
            <a:ext cx="10518338" cy="1500534"/>
          </a:xfrm>
        </p:spPr>
        <p:txBody>
          <a:bodyPr/>
          <a:lstStyle>
            <a:lvl1pPr marL="0" indent="0">
              <a:buNone/>
              <a:defRPr sz="2400">
                <a:solidFill>
                  <a:schemeClr val="tx1">
                    <a:tint val="75000"/>
                  </a:schemeClr>
                </a:solidFill>
              </a:defRPr>
            </a:lvl1pPr>
            <a:lvl2pPr marL="457291" indent="0">
              <a:buNone/>
              <a:defRPr sz="2000">
                <a:solidFill>
                  <a:schemeClr val="tx1">
                    <a:tint val="75000"/>
                  </a:schemeClr>
                </a:solidFill>
              </a:defRPr>
            </a:lvl2pPr>
            <a:lvl3pPr marL="914583" indent="0">
              <a:buNone/>
              <a:defRPr sz="1800">
                <a:solidFill>
                  <a:schemeClr val="tx1">
                    <a:tint val="75000"/>
                  </a:schemeClr>
                </a:solidFill>
              </a:defRPr>
            </a:lvl3pPr>
            <a:lvl4pPr marL="1371874" indent="0">
              <a:buNone/>
              <a:defRPr sz="1600">
                <a:solidFill>
                  <a:schemeClr val="tx1">
                    <a:tint val="75000"/>
                  </a:schemeClr>
                </a:solidFill>
              </a:defRPr>
            </a:lvl4pPr>
            <a:lvl5pPr marL="1829166" indent="0">
              <a:buNone/>
              <a:defRPr sz="1600">
                <a:solidFill>
                  <a:schemeClr val="tx1">
                    <a:tint val="75000"/>
                  </a:schemeClr>
                </a:solidFill>
              </a:defRPr>
            </a:lvl5pPr>
            <a:lvl6pPr marL="2286457" indent="0">
              <a:buNone/>
              <a:defRPr sz="1600">
                <a:solidFill>
                  <a:schemeClr val="tx1">
                    <a:tint val="75000"/>
                  </a:schemeClr>
                </a:solidFill>
              </a:defRPr>
            </a:lvl6pPr>
            <a:lvl7pPr marL="2743749" indent="0">
              <a:buNone/>
              <a:defRPr sz="1600">
                <a:solidFill>
                  <a:schemeClr val="tx1">
                    <a:tint val="75000"/>
                  </a:schemeClr>
                </a:solidFill>
              </a:defRPr>
            </a:lvl7pPr>
            <a:lvl8pPr marL="3201040" indent="0">
              <a:buNone/>
              <a:defRPr sz="1600">
                <a:solidFill>
                  <a:schemeClr val="tx1">
                    <a:tint val="75000"/>
                  </a:schemeClr>
                </a:solidFill>
              </a:defRPr>
            </a:lvl8pPr>
            <a:lvl9pPr marL="365833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7D47D-4F10-4F11-8888-BBB4155BE765}"/>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38408433-104A-4C3B-9B9C-91DF9B0396C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615385B-8A44-47E8-A194-4C827B409CC4}"/>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8" name="Title Placeholder 1">
            <a:extLst>
              <a:ext uri="{FF2B5EF4-FFF2-40B4-BE49-F238E27FC236}">
                <a16:creationId xmlns:a16="http://schemas.microsoft.com/office/drawing/2014/main" id="{F11AC933-FA21-4CC5-8DC9-C5CC437DD52D}"/>
              </a:ext>
            </a:extLst>
          </p:cNvPr>
          <p:cNvSpPr txBox="1">
            <a:spLocks/>
          </p:cNvSpPr>
          <p:nvPr userDrawn="1"/>
        </p:nvSpPr>
        <p:spPr>
          <a:xfrm>
            <a:off x="121356" y="109562"/>
            <a:ext cx="10854301" cy="910915"/>
          </a:xfrm>
          <a:prstGeom prst="rect">
            <a:avLst/>
          </a:prstGeom>
        </p:spPr>
        <p:txBody>
          <a:bodyPr vert="horz" lIns="91440" tIns="45720" rIns="91440" bIns="45720" rtlCol="0" anchor="ctr">
            <a:normAutofit/>
          </a:bodyPr>
          <a:lst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68328040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A82827-189E-45AD-A6EA-A2ED9A540CFD}"/>
              </a:ext>
            </a:extLst>
          </p:cNvPr>
          <p:cNvSpPr>
            <a:spLocks noGrp="1"/>
          </p:cNvSpPr>
          <p:nvPr>
            <p:ph sz="half" idx="1"/>
          </p:nvPr>
        </p:nvSpPr>
        <p:spPr>
          <a:xfrm>
            <a:off x="838418" y="1826048"/>
            <a:ext cx="5182949"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CC0899B-CABD-4AED-9C4B-26624E0B60B8}"/>
              </a:ext>
            </a:extLst>
          </p:cNvPr>
          <p:cNvSpPr>
            <a:spLocks noGrp="1"/>
          </p:cNvSpPr>
          <p:nvPr>
            <p:ph sz="half" idx="2"/>
          </p:nvPr>
        </p:nvSpPr>
        <p:spPr>
          <a:xfrm>
            <a:off x="6173808" y="1826048"/>
            <a:ext cx="5182949"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EF50A3BE-3039-4AEC-BAE4-6ADCFBA107DD}"/>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6" name="Footer Placeholder 5">
            <a:extLst>
              <a:ext uri="{FF2B5EF4-FFF2-40B4-BE49-F238E27FC236}">
                <a16:creationId xmlns:a16="http://schemas.microsoft.com/office/drawing/2014/main" id="{25076D07-2478-4C95-A586-667D7EDD43E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5B9D7F74-54B5-4C49-965D-F61A74FEE773}"/>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9" name="Title Placeholder 1">
            <a:extLst>
              <a:ext uri="{FF2B5EF4-FFF2-40B4-BE49-F238E27FC236}">
                <a16:creationId xmlns:a16="http://schemas.microsoft.com/office/drawing/2014/main" id="{CF91D7F4-5B6D-44CD-90C0-2E754B6597C7}"/>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739229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0C37DE-612B-4780-BA93-B4D23E528602}"/>
              </a:ext>
            </a:extLst>
          </p:cNvPr>
          <p:cNvSpPr>
            <a:spLocks noGrp="1"/>
          </p:cNvSpPr>
          <p:nvPr>
            <p:ph type="body" idx="1"/>
          </p:nvPr>
        </p:nvSpPr>
        <p:spPr>
          <a:xfrm>
            <a:off x="840007" y="1681552"/>
            <a:ext cx="5159130"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FEFCF-B6FF-4E5F-85B3-92CC379652C1}"/>
              </a:ext>
            </a:extLst>
          </p:cNvPr>
          <p:cNvSpPr>
            <a:spLocks noGrp="1"/>
          </p:cNvSpPr>
          <p:nvPr>
            <p:ph sz="half" idx="2"/>
          </p:nvPr>
        </p:nvSpPr>
        <p:spPr>
          <a:xfrm>
            <a:off x="840007" y="2505655"/>
            <a:ext cx="5159130"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F556C3E8-7691-4D37-8CAD-C3A984CE0D9F}"/>
              </a:ext>
            </a:extLst>
          </p:cNvPr>
          <p:cNvSpPr>
            <a:spLocks noGrp="1"/>
          </p:cNvSpPr>
          <p:nvPr>
            <p:ph type="body" sz="quarter" idx="3"/>
          </p:nvPr>
        </p:nvSpPr>
        <p:spPr>
          <a:xfrm>
            <a:off x="6173807" y="1681552"/>
            <a:ext cx="5184538"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0A698-8108-4EBA-81DB-BECFBA91F2EE}"/>
              </a:ext>
            </a:extLst>
          </p:cNvPr>
          <p:cNvSpPr>
            <a:spLocks noGrp="1"/>
          </p:cNvSpPr>
          <p:nvPr>
            <p:ph sz="quarter" idx="4"/>
          </p:nvPr>
        </p:nvSpPr>
        <p:spPr>
          <a:xfrm>
            <a:off x="6173807" y="2505655"/>
            <a:ext cx="5184538"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BC147D0F-F559-4C4B-B5A2-6FFA542DFDF3}"/>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8" name="Footer Placeholder 7">
            <a:extLst>
              <a:ext uri="{FF2B5EF4-FFF2-40B4-BE49-F238E27FC236}">
                <a16:creationId xmlns:a16="http://schemas.microsoft.com/office/drawing/2014/main" id="{F83AFD74-42EA-4DAA-A5CC-BF7C4E89DA28}"/>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440AB775-B5C7-4106-80EC-4AFB3BB936AE}"/>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11" name="Title Placeholder 1">
            <a:extLst>
              <a:ext uri="{FF2B5EF4-FFF2-40B4-BE49-F238E27FC236}">
                <a16:creationId xmlns:a16="http://schemas.microsoft.com/office/drawing/2014/main" id="{6A96A2E0-4B56-4A24-98B3-7413001523A5}"/>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6300851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B1E5DD-C89F-4EA2-9FAA-0A70DDC4CABE}"/>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4" name="Footer Placeholder 3">
            <a:extLst>
              <a:ext uri="{FF2B5EF4-FFF2-40B4-BE49-F238E27FC236}">
                <a16:creationId xmlns:a16="http://schemas.microsoft.com/office/drawing/2014/main" id="{8BF280FB-7415-4E35-A947-8D2D226D417F}"/>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DC9EFE1-B647-4D33-A9DC-F7F3A5CF4EF1}"/>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7" name="Title Placeholder 1">
            <a:extLst>
              <a:ext uri="{FF2B5EF4-FFF2-40B4-BE49-F238E27FC236}">
                <a16:creationId xmlns:a16="http://schemas.microsoft.com/office/drawing/2014/main" id="{F08DE4F3-009E-4F84-9E8C-A8754159B243}"/>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108542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FCAC7633-F3AC-47AD-A6A0-B11CBB88E152}"/>
              </a:ext>
            </a:extLst>
          </p:cNvPr>
          <p:cNvPicPr>
            <a:picLocks noChangeAspect="1"/>
          </p:cNvPicPr>
          <p:nvPr userDrawn="1"/>
        </p:nvPicPr>
        <p:blipFill rotWithShape="1">
          <a:blip r:embed="rId2"/>
          <a:srcRect l="6500" b="21041"/>
          <a:stretch/>
        </p:blipFill>
        <p:spPr>
          <a:xfrm>
            <a:off x="0" y="0"/>
            <a:ext cx="6124583" cy="6859588"/>
          </a:xfrm>
          <a:prstGeom prst="rect">
            <a:avLst/>
          </a:prstGeom>
        </p:spPr>
      </p:pic>
      <p:grpSp>
        <p:nvGrpSpPr>
          <p:cNvPr id="7" name="Group 6">
            <a:extLst>
              <a:ext uri="{FF2B5EF4-FFF2-40B4-BE49-F238E27FC236}">
                <a16:creationId xmlns:a16="http://schemas.microsoft.com/office/drawing/2014/main" id="{DC28B360-1082-4F25-94AE-CF044731A2A8}"/>
              </a:ext>
            </a:extLst>
          </p:cNvPr>
          <p:cNvGrpSpPr/>
          <p:nvPr userDrawn="1"/>
        </p:nvGrpSpPr>
        <p:grpSpPr>
          <a:xfrm>
            <a:off x="5833701" y="1287639"/>
            <a:ext cx="5611091" cy="576000"/>
            <a:chOff x="3331202" y="1318023"/>
            <a:chExt cx="5611091" cy="576000"/>
          </a:xfrm>
        </p:grpSpPr>
        <p:sp>
          <p:nvSpPr>
            <p:cNvPr id="9" name="Round Same Side Corner Rectangle 3">
              <a:extLst>
                <a:ext uri="{FF2B5EF4-FFF2-40B4-BE49-F238E27FC236}">
                  <a16:creationId xmlns:a16="http://schemas.microsoft.com/office/drawing/2014/main" id="{1BBB8703-3A43-4F71-853C-E815FCA44A35}"/>
                </a:ext>
              </a:extLst>
            </p:cNvPr>
            <p:cNvSpPr/>
            <p:nvPr/>
          </p:nvSpPr>
          <p:spPr>
            <a:xfrm rot="5400000">
              <a:off x="6066165" y="-1054081"/>
              <a:ext cx="432048" cy="5320208"/>
            </a:xfrm>
            <a:prstGeom prst="round2SameRect">
              <a:avLst>
                <a:gd name="adj1" fmla="val 50000"/>
                <a:gd name="adj2" fmla="val 0"/>
              </a:avLst>
            </a:prstGeom>
            <a:solidFill>
              <a:schemeClr val="tx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b="0" i="0" u="none" strike="noStrike" kern="0" cap="none" spc="0" normalizeH="0" baseline="0" noProof="0">
                <a:ln>
                  <a:noFill/>
                </a:ln>
                <a:solidFill>
                  <a:prstClr val="white"/>
                </a:solidFill>
                <a:effectLst/>
                <a:uLnTx/>
                <a:uFillTx/>
                <a:latin typeface="Arial"/>
                <a:cs typeface="+mn-cs"/>
              </a:endParaRPr>
            </a:p>
          </p:txBody>
        </p:sp>
        <p:sp>
          <p:nvSpPr>
            <p:cNvPr id="10" name="AutoShape 92">
              <a:extLst>
                <a:ext uri="{FF2B5EF4-FFF2-40B4-BE49-F238E27FC236}">
                  <a16:creationId xmlns:a16="http://schemas.microsoft.com/office/drawing/2014/main" id="{2BCAC2E5-A3A1-4025-80A7-0A8A087985CA}"/>
                </a:ext>
              </a:extLst>
            </p:cNvPr>
            <p:cNvSpPr>
              <a:spLocks noChangeAspect="1" noChangeArrowheads="1"/>
            </p:cNvSpPr>
            <p:nvPr/>
          </p:nvSpPr>
          <p:spPr bwMode="auto">
            <a:xfrm rot="16200000" flipH="1">
              <a:off x="3331202" y="1318023"/>
              <a:ext cx="576000" cy="576000"/>
            </a:xfrm>
            <a:prstGeom prst="ellipse">
              <a:avLst/>
            </a:prstGeom>
            <a:solidFill>
              <a:schemeClr val="tx2">
                <a:lumMod val="75000"/>
              </a:schemeClr>
            </a:solidFill>
            <a:ln w="50800" cap="flat" cmpd="sng" algn="ctr">
              <a:solidFill>
                <a:schemeClr val="bg1"/>
              </a:solidFill>
              <a:prstDash val="solid"/>
              <a:headEnd/>
              <a:tailEnd/>
            </a:ln>
            <a:effectLst/>
            <a:scene3d>
              <a:camera prst="orthographicFront">
                <a:rot lat="0" lon="0" rev="0"/>
              </a:camera>
              <a:lightRig rig="contrasting" dir="t">
                <a:rot lat="0" lon="0" rev="1500000"/>
              </a:lightRig>
            </a:scene3d>
            <a:sp3d prstMaterial="metal">
              <a:bevelT w="0" h="0"/>
            </a:sp3d>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530C55EE-B193-4007-A024-507CD5AF232E}"/>
                </a:ext>
              </a:extLst>
            </p:cNvPr>
            <p:cNvSpPr txBox="1"/>
            <p:nvPr/>
          </p:nvSpPr>
          <p:spPr>
            <a:xfrm>
              <a:off x="3334301" y="1421357"/>
              <a:ext cx="569802" cy="369332"/>
            </a:xfrm>
            <a:prstGeom prst="rect">
              <a:avLst/>
            </a:prstGeom>
            <a:noFill/>
          </p:spPr>
          <p:txBody>
            <a:bodyPr wrap="square" tIns="0" bIns="0" rtlCol="0" anchor="ctr">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schemeClr val="bg1"/>
                  </a:solidFill>
                  <a:effectLst/>
                  <a:uLnTx/>
                  <a:uFillTx/>
                  <a:latin typeface="Arial"/>
                  <a:cs typeface="Arial" pitchFamily="34" charset="0"/>
                </a:rPr>
                <a:t>01</a:t>
              </a:r>
            </a:p>
          </p:txBody>
        </p:sp>
        <p:sp>
          <p:nvSpPr>
            <p:cNvPr id="12" name="TextBox 11">
              <a:extLst>
                <a:ext uri="{FF2B5EF4-FFF2-40B4-BE49-F238E27FC236}">
                  <a16:creationId xmlns:a16="http://schemas.microsoft.com/office/drawing/2014/main" id="{A615448E-4387-414B-80A5-EC88E0B96590}"/>
                </a:ext>
              </a:extLst>
            </p:cNvPr>
            <p:cNvSpPr txBox="1"/>
            <p:nvPr/>
          </p:nvSpPr>
          <p:spPr bwMode="auto">
            <a:xfrm>
              <a:off x="4013477" y="1444694"/>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Executive Summary</a:t>
              </a:r>
            </a:p>
          </p:txBody>
        </p:sp>
      </p:grpSp>
      <p:grpSp>
        <p:nvGrpSpPr>
          <p:cNvPr id="13" name="Group 12">
            <a:extLst>
              <a:ext uri="{FF2B5EF4-FFF2-40B4-BE49-F238E27FC236}">
                <a16:creationId xmlns:a16="http://schemas.microsoft.com/office/drawing/2014/main" id="{827AC9A7-C6C6-49EE-BE0B-18ECE0D0AEF1}"/>
              </a:ext>
            </a:extLst>
          </p:cNvPr>
          <p:cNvGrpSpPr/>
          <p:nvPr userDrawn="1"/>
        </p:nvGrpSpPr>
        <p:grpSpPr>
          <a:xfrm>
            <a:off x="5833701" y="3593949"/>
            <a:ext cx="5611091" cy="576000"/>
            <a:chOff x="2984973" y="2915275"/>
            <a:chExt cx="5611091" cy="576000"/>
          </a:xfrm>
        </p:grpSpPr>
        <p:sp>
          <p:nvSpPr>
            <p:cNvPr id="14" name="Round Same Side Corner Rectangle 19">
              <a:extLst>
                <a:ext uri="{FF2B5EF4-FFF2-40B4-BE49-F238E27FC236}">
                  <a16:creationId xmlns:a16="http://schemas.microsoft.com/office/drawing/2014/main" id="{B0ADD977-A018-4F1A-A492-8A81F6C8803C}"/>
                </a:ext>
              </a:extLst>
            </p:cNvPr>
            <p:cNvSpPr/>
            <p:nvPr/>
          </p:nvSpPr>
          <p:spPr>
            <a:xfrm rot="5400000">
              <a:off x="5719936" y="543171"/>
              <a:ext cx="432048" cy="5320208"/>
            </a:xfrm>
            <a:prstGeom prst="round2SameRect">
              <a:avLst>
                <a:gd name="adj1" fmla="val 50000"/>
                <a:gd name="adj2" fmla="val 0"/>
              </a:avLst>
            </a:prstGeom>
            <a:solidFill>
              <a:schemeClr val="tx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b="0" i="0" u="none" strike="noStrike" kern="0" cap="none" spc="0" normalizeH="0" baseline="0" noProof="0">
                <a:ln>
                  <a:noFill/>
                </a:ln>
                <a:solidFill>
                  <a:prstClr val="white"/>
                </a:solidFill>
                <a:effectLst/>
                <a:uLnTx/>
                <a:uFillTx/>
                <a:latin typeface="Arial"/>
                <a:cs typeface="+mn-cs"/>
              </a:endParaRPr>
            </a:p>
          </p:txBody>
        </p:sp>
        <p:sp>
          <p:nvSpPr>
            <p:cNvPr id="15" name="AutoShape 92">
              <a:extLst>
                <a:ext uri="{FF2B5EF4-FFF2-40B4-BE49-F238E27FC236}">
                  <a16:creationId xmlns:a16="http://schemas.microsoft.com/office/drawing/2014/main" id="{742544E1-F9F6-4633-A995-C4418698B82B}"/>
                </a:ext>
              </a:extLst>
            </p:cNvPr>
            <p:cNvSpPr>
              <a:spLocks noChangeAspect="1" noChangeArrowheads="1"/>
            </p:cNvSpPr>
            <p:nvPr/>
          </p:nvSpPr>
          <p:spPr bwMode="auto">
            <a:xfrm rot="16200000" flipH="1">
              <a:off x="2984973" y="2915275"/>
              <a:ext cx="576000" cy="576000"/>
            </a:xfrm>
            <a:prstGeom prst="ellipse">
              <a:avLst/>
            </a:prstGeom>
            <a:solidFill>
              <a:schemeClr val="tx2">
                <a:lumMod val="75000"/>
              </a:schemeClr>
            </a:solidFill>
            <a:ln w="50800" cap="flat" cmpd="sng" algn="ctr">
              <a:solidFill>
                <a:schemeClr val="bg1"/>
              </a:solidFill>
              <a:prstDash val="solid"/>
              <a:headEnd/>
              <a:tailEnd/>
            </a:ln>
            <a:effectLst/>
            <a:scene3d>
              <a:camera prst="orthographicFront">
                <a:rot lat="0" lon="0" rev="0"/>
              </a:camera>
              <a:lightRig rig="contrasting" dir="t">
                <a:rot lat="0" lon="0" rev="1500000"/>
              </a:lightRig>
            </a:scene3d>
            <a:sp3d prstMaterial="metal">
              <a:bevelT w="0" h="0"/>
            </a:sp3d>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Arial"/>
                <a:cs typeface="+mn-cs"/>
              </a:endParaRPr>
            </a:p>
          </p:txBody>
        </p:sp>
        <p:sp>
          <p:nvSpPr>
            <p:cNvPr id="16" name="TextBox 15">
              <a:extLst>
                <a:ext uri="{FF2B5EF4-FFF2-40B4-BE49-F238E27FC236}">
                  <a16:creationId xmlns:a16="http://schemas.microsoft.com/office/drawing/2014/main" id="{11A8099F-14A0-4177-BA7F-49351968364B}"/>
                </a:ext>
              </a:extLst>
            </p:cNvPr>
            <p:cNvSpPr txBox="1"/>
            <p:nvPr/>
          </p:nvSpPr>
          <p:spPr>
            <a:xfrm>
              <a:off x="2988072" y="3018609"/>
              <a:ext cx="569802" cy="369332"/>
            </a:xfrm>
            <a:prstGeom prst="rect">
              <a:avLst/>
            </a:prstGeom>
            <a:noFill/>
          </p:spPr>
          <p:txBody>
            <a:bodyPr wrap="square" tIns="0" bIns="0" rtlCol="0" anchor="ctr">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schemeClr val="bg1"/>
                  </a:solidFill>
                  <a:effectLst/>
                  <a:uLnTx/>
                  <a:uFillTx/>
                  <a:latin typeface="Arial"/>
                  <a:cs typeface="Arial" pitchFamily="34" charset="0"/>
                </a:rPr>
                <a:t>04</a:t>
              </a:r>
            </a:p>
          </p:txBody>
        </p:sp>
        <p:sp>
          <p:nvSpPr>
            <p:cNvPr id="17" name="TextBox 16">
              <a:extLst>
                <a:ext uri="{FF2B5EF4-FFF2-40B4-BE49-F238E27FC236}">
                  <a16:creationId xmlns:a16="http://schemas.microsoft.com/office/drawing/2014/main" id="{A6818F0C-EA42-48F3-B988-6F3DF95BD566}"/>
                </a:ext>
              </a:extLst>
            </p:cNvPr>
            <p:cNvSpPr txBox="1"/>
            <p:nvPr/>
          </p:nvSpPr>
          <p:spPr bwMode="auto">
            <a:xfrm>
              <a:off x="3667248" y="3041946"/>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Recommendations</a:t>
              </a:r>
            </a:p>
          </p:txBody>
        </p:sp>
      </p:grpSp>
      <p:grpSp>
        <p:nvGrpSpPr>
          <p:cNvPr id="18" name="Group 17">
            <a:extLst>
              <a:ext uri="{FF2B5EF4-FFF2-40B4-BE49-F238E27FC236}">
                <a16:creationId xmlns:a16="http://schemas.microsoft.com/office/drawing/2014/main" id="{ED41DA03-40FC-4E09-868E-EA532D9D50D8}"/>
              </a:ext>
            </a:extLst>
          </p:cNvPr>
          <p:cNvGrpSpPr/>
          <p:nvPr userDrawn="1"/>
        </p:nvGrpSpPr>
        <p:grpSpPr>
          <a:xfrm>
            <a:off x="5833701" y="4362719"/>
            <a:ext cx="5611091" cy="576000"/>
            <a:chOff x="2984973" y="3807117"/>
            <a:chExt cx="5611091" cy="576000"/>
          </a:xfrm>
        </p:grpSpPr>
        <p:sp>
          <p:nvSpPr>
            <p:cNvPr id="19" name="Round Same Side Corner Rectangle 24">
              <a:extLst>
                <a:ext uri="{FF2B5EF4-FFF2-40B4-BE49-F238E27FC236}">
                  <a16:creationId xmlns:a16="http://schemas.microsoft.com/office/drawing/2014/main" id="{5826854B-E536-42D6-BFB0-C9F989BF9DEF}"/>
                </a:ext>
              </a:extLst>
            </p:cNvPr>
            <p:cNvSpPr/>
            <p:nvPr/>
          </p:nvSpPr>
          <p:spPr>
            <a:xfrm rot="5400000">
              <a:off x="5719936" y="1435013"/>
              <a:ext cx="432048" cy="5320208"/>
            </a:xfrm>
            <a:prstGeom prst="round2SameRect">
              <a:avLst>
                <a:gd name="adj1" fmla="val 50000"/>
                <a:gd name="adj2" fmla="val 0"/>
              </a:avLst>
            </a:prstGeom>
            <a:solidFill>
              <a:schemeClr val="tx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b="0" i="0" u="none" strike="noStrike" kern="0" cap="none" spc="0" normalizeH="0" baseline="0" noProof="0">
                <a:ln>
                  <a:noFill/>
                </a:ln>
                <a:solidFill>
                  <a:prstClr val="white"/>
                </a:solidFill>
                <a:effectLst/>
                <a:uLnTx/>
                <a:uFillTx/>
                <a:latin typeface="Arial"/>
                <a:cs typeface="+mn-cs"/>
              </a:endParaRPr>
            </a:p>
          </p:txBody>
        </p:sp>
        <p:sp>
          <p:nvSpPr>
            <p:cNvPr id="20" name="AutoShape 92">
              <a:extLst>
                <a:ext uri="{FF2B5EF4-FFF2-40B4-BE49-F238E27FC236}">
                  <a16:creationId xmlns:a16="http://schemas.microsoft.com/office/drawing/2014/main" id="{BC82B8C2-A4E5-4C79-BFEB-CF12998B48F3}"/>
                </a:ext>
              </a:extLst>
            </p:cNvPr>
            <p:cNvSpPr>
              <a:spLocks noChangeAspect="1" noChangeArrowheads="1"/>
            </p:cNvSpPr>
            <p:nvPr/>
          </p:nvSpPr>
          <p:spPr bwMode="auto">
            <a:xfrm rot="16200000" flipH="1">
              <a:off x="2984973" y="3807117"/>
              <a:ext cx="576000" cy="576000"/>
            </a:xfrm>
            <a:prstGeom prst="ellipse">
              <a:avLst/>
            </a:prstGeom>
            <a:solidFill>
              <a:schemeClr val="tx2">
                <a:lumMod val="75000"/>
              </a:schemeClr>
            </a:solidFill>
            <a:ln w="50800" cap="flat" cmpd="sng" algn="ctr">
              <a:solidFill>
                <a:schemeClr val="bg1"/>
              </a:solidFill>
              <a:prstDash val="solid"/>
              <a:headEnd/>
              <a:tailEnd/>
            </a:ln>
            <a:effectLst/>
            <a:scene3d>
              <a:camera prst="orthographicFront">
                <a:rot lat="0" lon="0" rev="0"/>
              </a:camera>
              <a:lightRig rig="contrasting" dir="t">
                <a:rot lat="0" lon="0" rev="1500000"/>
              </a:lightRig>
            </a:scene3d>
            <a:sp3d prstMaterial="metal">
              <a:bevelT w="0" h="0"/>
            </a:sp3d>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Arial"/>
                <a:cs typeface="+mn-cs"/>
              </a:endParaRPr>
            </a:p>
          </p:txBody>
        </p:sp>
        <p:sp>
          <p:nvSpPr>
            <p:cNvPr id="21" name="TextBox 20">
              <a:extLst>
                <a:ext uri="{FF2B5EF4-FFF2-40B4-BE49-F238E27FC236}">
                  <a16:creationId xmlns:a16="http://schemas.microsoft.com/office/drawing/2014/main" id="{BD869718-A6EE-4448-B784-6F1F8189F7C2}"/>
                </a:ext>
              </a:extLst>
            </p:cNvPr>
            <p:cNvSpPr txBox="1"/>
            <p:nvPr/>
          </p:nvSpPr>
          <p:spPr>
            <a:xfrm>
              <a:off x="2988072" y="3910451"/>
              <a:ext cx="569802" cy="369332"/>
            </a:xfrm>
            <a:prstGeom prst="rect">
              <a:avLst/>
            </a:prstGeom>
            <a:noFill/>
          </p:spPr>
          <p:txBody>
            <a:bodyPr wrap="square" tIns="0" bIns="0" rtlCol="0" anchor="ctr">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schemeClr val="bg1"/>
                  </a:solidFill>
                  <a:effectLst/>
                  <a:uLnTx/>
                  <a:uFillTx/>
                  <a:latin typeface="Arial"/>
                  <a:cs typeface="Arial" pitchFamily="34" charset="0"/>
                </a:rPr>
                <a:t>05</a:t>
              </a:r>
            </a:p>
          </p:txBody>
        </p:sp>
        <p:sp>
          <p:nvSpPr>
            <p:cNvPr id="22" name="TextBox 21">
              <a:extLst>
                <a:ext uri="{FF2B5EF4-FFF2-40B4-BE49-F238E27FC236}">
                  <a16:creationId xmlns:a16="http://schemas.microsoft.com/office/drawing/2014/main" id="{76EFD9A3-6877-49E0-9856-574CE7986FB7}"/>
                </a:ext>
              </a:extLst>
            </p:cNvPr>
            <p:cNvSpPr txBox="1"/>
            <p:nvPr/>
          </p:nvSpPr>
          <p:spPr bwMode="auto">
            <a:xfrm>
              <a:off x="3667248" y="3933788"/>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Appendix</a:t>
              </a:r>
            </a:p>
          </p:txBody>
        </p:sp>
      </p:grpSp>
      <p:grpSp>
        <p:nvGrpSpPr>
          <p:cNvPr id="46" name="Group 45">
            <a:extLst>
              <a:ext uri="{FF2B5EF4-FFF2-40B4-BE49-F238E27FC236}">
                <a16:creationId xmlns:a16="http://schemas.microsoft.com/office/drawing/2014/main" id="{BEF238C1-0F81-4801-BB82-85C93DDFA367}"/>
              </a:ext>
            </a:extLst>
          </p:cNvPr>
          <p:cNvGrpSpPr/>
          <p:nvPr userDrawn="1"/>
        </p:nvGrpSpPr>
        <p:grpSpPr>
          <a:xfrm>
            <a:off x="5833701" y="2825179"/>
            <a:ext cx="5611091" cy="576000"/>
            <a:chOff x="2984973" y="2023433"/>
            <a:chExt cx="5611091" cy="576000"/>
          </a:xfrm>
        </p:grpSpPr>
        <p:sp>
          <p:nvSpPr>
            <p:cNvPr id="47" name="Round Same Side Corner Rectangle 14">
              <a:extLst>
                <a:ext uri="{FF2B5EF4-FFF2-40B4-BE49-F238E27FC236}">
                  <a16:creationId xmlns:a16="http://schemas.microsoft.com/office/drawing/2014/main" id="{C43658F4-57AB-43D0-908E-A729C2E7167B}"/>
                </a:ext>
              </a:extLst>
            </p:cNvPr>
            <p:cNvSpPr/>
            <p:nvPr/>
          </p:nvSpPr>
          <p:spPr>
            <a:xfrm rot="5400000">
              <a:off x="5719936" y="-348671"/>
              <a:ext cx="432048" cy="5320208"/>
            </a:xfrm>
            <a:prstGeom prst="round2SameRect">
              <a:avLst>
                <a:gd name="adj1" fmla="val 50000"/>
                <a:gd name="adj2" fmla="val 0"/>
              </a:avLst>
            </a:prstGeom>
            <a:solidFill>
              <a:schemeClr val="tx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48" name="AutoShape 92">
              <a:extLst>
                <a:ext uri="{FF2B5EF4-FFF2-40B4-BE49-F238E27FC236}">
                  <a16:creationId xmlns:a16="http://schemas.microsoft.com/office/drawing/2014/main" id="{189F5E35-E7E6-485F-972B-98CADB73B117}"/>
                </a:ext>
              </a:extLst>
            </p:cNvPr>
            <p:cNvSpPr>
              <a:spLocks noChangeAspect="1" noChangeArrowheads="1"/>
            </p:cNvSpPr>
            <p:nvPr/>
          </p:nvSpPr>
          <p:spPr bwMode="auto">
            <a:xfrm rot="16200000" flipH="1">
              <a:off x="2984973" y="2023433"/>
              <a:ext cx="576000" cy="576000"/>
            </a:xfrm>
            <a:prstGeom prst="ellipse">
              <a:avLst/>
            </a:prstGeom>
            <a:solidFill>
              <a:schemeClr val="tx2">
                <a:lumMod val="75000"/>
              </a:schemeClr>
            </a:solidFill>
            <a:ln w="50800" cap="flat" cmpd="sng" algn="ctr">
              <a:solidFill>
                <a:schemeClr val="bg1"/>
              </a:solidFill>
              <a:prstDash val="solid"/>
              <a:headEnd/>
              <a:tailEnd/>
            </a:ln>
            <a:effectLst/>
            <a:scene3d>
              <a:camera prst="orthographicFront">
                <a:rot lat="0" lon="0" rev="0"/>
              </a:camera>
              <a:lightRig rig="contrasting" dir="t">
                <a:rot lat="0" lon="0" rev="1500000"/>
              </a:lightRig>
            </a:scene3d>
            <a:sp3d prstMaterial="metal">
              <a:bevelT w="0" h="0"/>
            </a:sp3d>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49" name="TextBox 48">
              <a:extLst>
                <a:ext uri="{FF2B5EF4-FFF2-40B4-BE49-F238E27FC236}">
                  <a16:creationId xmlns:a16="http://schemas.microsoft.com/office/drawing/2014/main" id="{E4627370-3B8B-4C69-B19B-02E5474392D3}"/>
                </a:ext>
              </a:extLst>
            </p:cNvPr>
            <p:cNvSpPr txBox="1"/>
            <p:nvPr/>
          </p:nvSpPr>
          <p:spPr>
            <a:xfrm>
              <a:off x="2988072" y="2126767"/>
              <a:ext cx="569802" cy="369332"/>
            </a:xfrm>
            <a:prstGeom prst="rect">
              <a:avLst/>
            </a:prstGeom>
            <a:noFill/>
          </p:spPr>
          <p:txBody>
            <a:bodyPr wrap="square" t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prstClr val="white"/>
                  </a:solidFill>
                  <a:effectLst/>
                  <a:uLnTx/>
                  <a:uFillTx/>
                  <a:latin typeface="Arial"/>
                  <a:ea typeface="맑은 고딕" panose="020B0503020000020004" pitchFamily="34" charset="-127"/>
                  <a:cs typeface="Arial" pitchFamily="34" charset="0"/>
                </a:rPr>
                <a:t>03</a:t>
              </a:r>
            </a:p>
          </p:txBody>
        </p:sp>
        <p:sp>
          <p:nvSpPr>
            <p:cNvPr id="50" name="TextBox 49">
              <a:extLst>
                <a:ext uri="{FF2B5EF4-FFF2-40B4-BE49-F238E27FC236}">
                  <a16:creationId xmlns:a16="http://schemas.microsoft.com/office/drawing/2014/main" id="{FED165D2-B8A0-435B-ADB0-75CA7CC6A541}"/>
                </a:ext>
              </a:extLst>
            </p:cNvPr>
            <p:cNvSpPr txBox="1"/>
            <p:nvPr/>
          </p:nvSpPr>
          <p:spPr bwMode="auto">
            <a:xfrm>
              <a:off x="3667248" y="2150104"/>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ea typeface="맑은 고딕" panose="020B0503020000020004" pitchFamily="34" charset="-127"/>
                  <a:cs typeface="Arial" pitchFamily="34" charset="0"/>
                </a:rPr>
                <a:t>Actor Insights</a:t>
              </a:r>
            </a:p>
          </p:txBody>
        </p:sp>
      </p:grpSp>
      <p:grpSp>
        <p:nvGrpSpPr>
          <p:cNvPr id="51" name="Group 50">
            <a:extLst>
              <a:ext uri="{FF2B5EF4-FFF2-40B4-BE49-F238E27FC236}">
                <a16:creationId xmlns:a16="http://schemas.microsoft.com/office/drawing/2014/main" id="{22E9D764-F287-46F5-AA72-82AFBA7B114A}"/>
              </a:ext>
            </a:extLst>
          </p:cNvPr>
          <p:cNvGrpSpPr/>
          <p:nvPr userDrawn="1"/>
        </p:nvGrpSpPr>
        <p:grpSpPr>
          <a:xfrm>
            <a:off x="5833701" y="2056409"/>
            <a:ext cx="5611091" cy="576000"/>
            <a:chOff x="2984973" y="3807117"/>
            <a:chExt cx="5611091" cy="576000"/>
          </a:xfrm>
        </p:grpSpPr>
        <p:sp>
          <p:nvSpPr>
            <p:cNvPr id="52" name="Round Same Side Corner Rectangle 24">
              <a:extLst>
                <a:ext uri="{FF2B5EF4-FFF2-40B4-BE49-F238E27FC236}">
                  <a16:creationId xmlns:a16="http://schemas.microsoft.com/office/drawing/2014/main" id="{FDDEF647-40E7-4CDB-B6E8-89E55D1010B2}"/>
                </a:ext>
              </a:extLst>
            </p:cNvPr>
            <p:cNvSpPr/>
            <p:nvPr/>
          </p:nvSpPr>
          <p:spPr>
            <a:xfrm rot="5400000">
              <a:off x="5719936" y="1435013"/>
              <a:ext cx="432048" cy="5320208"/>
            </a:xfrm>
            <a:prstGeom prst="round2SameRect">
              <a:avLst>
                <a:gd name="adj1" fmla="val 50000"/>
                <a:gd name="adj2" fmla="val 0"/>
              </a:avLst>
            </a:prstGeom>
            <a:solidFill>
              <a:schemeClr val="tx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53" name="AutoShape 92">
              <a:extLst>
                <a:ext uri="{FF2B5EF4-FFF2-40B4-BE49-F238E27FC236}">
                  <a16:creationId xmlns:a16="http://schemas.microsoft.com/office/drawing/2014/main" id="{9AFA7655-CCC7-4124-9E67-171BEA97E7F5}"/>
                </a:ext>
              </a:extLst>
            </p:cNvPr>
            <p:cNvSpPr>
              <a:spLocks noChangeAspect="1" noChangeArrowheads="1"/>
            </p:cNvSpPr>
            <p:nvPr/>
          </p:nvSpPr>
          <p:spPr bwMode="auto">
            <a:xfrm rot="16200000" flipH="1">
              <a:off x="2984973" y="3807117"/>
              <a:ext cx="576000" cy="576000"/>
            </a:xfrm>
            <a:prstGeom prst="ellipse">
              <a:avLst/>
            </a:prstGeom>
            <a:solidFill>
              <a:schemeClr val="tx2">
                <a:lumMod val="75000"/>
              </a:schemeClr>
            </a:solidFill>
            <a:ln w="50800" cap="flat" cmpd="sng" algn="ctr">
              <a:solidFill>
                <a:schemeClr val="bg1"/>
              </a:solidFill>
              <a:prstDash val="solid"/>
              <a:headEnd/>
              <a:tailEnd/>
            </a:ln>
            <a:effectLst/>
            <a:scene3d>
              <a:camera prst="orthographicFront">
                <a:rot lat="0" lon="0" rev="0"/>
              </a:camera>
              <a:lightRig rig="contrasting" dir="t">
                <a:rot lat="0" lon="0" rev="1500000"/>
              </a:lightRig>
            </a:scene3d>
            <a:sp3d prstMaterial="metal">
              <a:bevelT w="0" h="0"/>
            </a:sp3d>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54" name="TextBox 53">
              <a:extLst>
                <a:ext uri="{FF2B5EF4-FFF2-40B4-BE49-F238E27FC236}">
                  <a16:creationId xmlns:a16="http://schemas.microsoft.com/office/drawing/2014/main" id="{B48E6C73-194B-449A-A81A-E4E4325740AE}"/>
                </a:ext>
              </a:extLst>
            </p:cNvPr>
            <p:cNvSpPr txBox="1"/>
            <p:nvPr/>
          </p:nvSpPr>
          <p:spPr>
            <a:xfrm>
              <a:off x="2988072" y="3910451"/>
              <a:ext cx="569802" cy="369332"/>
            </a:xfrm>
            <a:prstGeom prst="rect">
              <a:avLst/>
            </a:prstGeom>
            <a:noFill/>
          </p:spPr>
          <p:txBody>
            <a:bodyPr wrap="square" t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prstClr val="white"/>
                  </a:solidFill>
                  <a:effectLst/>
                  <a:uLnTx/>
                  <a:uFillTx/>
                  <a:latin typeface="Arial"/>
                  <a:ea typeface="맑은 고딕" panose="020B0503020000020004" pitchFamily="34" charset="-127"/>
                  <a:cs typeface="Arial" pitchFamily="34" charset="0"/>
                </a:rPr>
                <a:t>02</a:t>
              </a:r>
            </a:p>
          </p:txBody>
        </p:sp>
        <p:sp>
          <p:nvSpPr>
            <p:cNvPr id="55" name="TextBox 54">
              <a:extLst>
                <a:ext uri="{FF2B5EF4-FFF2-40B4-BE49-F238E27FC236}">
                  <a16:creationId xmlns:a16="http://schemas.microsoft.com/office/drawing/2014/main" id="{92D3170C-0163-4B36-A249-A577F7311019}"/>
                </a:ext>
              </a:extLst>
            </p:cNvPr>
            <p:cNvSpPr txBox="1"/>
            <p:nvPr/>
          </p:nvSpPr>
          <p:spPr bwMode="auto">
            <a:xfrm>
              <a:off x="3667248" y="3933788"/>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ea typeface="맑은 고딕" panose="020B0503020000020004" pitchFamily="34" charset="-127"/>
                  <a:cs typeface="Arial" pitchFamily="34" charset="0"/>
                </a:rPr>
                <a:t>Analysis Findings</a:t>
              </a:r>
            </a:p>
          </p:txBody>
        </p:sp>
      </p:grpSp>
      <p:grpSp>
        <p:nvGrpSpPr>
          <p:cNvPr id="57" name="Group 56">
            <a:extLst>
              <a:ext uri="{FF2B5EF4-FFF2-40B4-BE49-F238E27FC236}">
                <a16:creationId xmlns:a16="http://schemas.microsoft.com/office/drawing/2014/main" id="{B331EDEB-70B2-40F9-9140-926E1E9FD3C4}"/>
              </a:ext>
            </a:extLst>
          </p:cNvPr>
          <p:cNvGrpSpPr>
            <a:grpSpLocks noChangeAspect="1"/>
          </p:cNvGrpSpPr>
          <p:nvPr userDrawn="1"/>
        </p:nvGrpSpPr>
        <p:grpSpPr>
          <a:xfrm>
            <a:off x="10073640" y="235273"/>
            <a:ext cx="2000178" cy="220034"/>
            <a:chOff x="2171701" y="2865332"/>
            <a:chExt cx="7978188" cy="877666"/>
          </a:xfrm>
          <a:solidFill>
            <a:schemeClr val="bg1"/>
          </a:solidFill>
        </p:grpSpPr>
        <p:sp>
          <p:nvSpPr>
            <p:cNvPr id="58" name="Freeform 2">
              <a:extLst>
                <a:ext uri="{FF2B5EF4-FFF2-40B4-BE49-F238E27FC236}">
                  <a16:creationId xmlns:a16="http://schemas.microsoft.com/office/drawing/2014/main" id="{46C9E0F6-76FA-49BF-B842-E25469F65C23}"/>
                </a:ext>
              </a:extLst>
            </p:cNvPr>
            <p:cNvSpPr>
              <a:spLocks/>
            </p:cNvSpPr>
            <p:nvPr/>
          </p:nvSpPr>
          <p:spPr bwMode="auto">
            <a:xfrm>
              <a:off x="3101183" y="2865332"/>
              <a:ext cx="1052729" cy="877666"/>
            </a:xfrm>
            <a:custGeom>
              <a:avLst/>
              <a:gdLst/>
              <a:ahLst/>
              <a:cxnLst/>
              <a:rect l="l" t="t" r="r" b="b"/>
              <a:pathLst>
                <a:path w="1052729" h="877666">
                  <a:moveTo>
                    <a:pt x="1950" y="469011"/>
                  </a:moveTo>
                  <a:cubicBezTo>
                    <a:pt x="1950" y="469011"/>
                    <a:pt x="1950" y="469011"/>
                    <a:pt x="261884" y="469011"/>
                  </a:cubicBezTo>
                  <a:cubicBezTo>
                    <a:pt x="261884" y="585266"/>
                    <a:pt x="323940" y="667467"/>
                    <a:pt x="483179" y="667467"/>
                  </a:cubicBezTo>
                  <a:cubicBezTo>
                    <a:pt x="610804" y="667467"/>
                    <a:pt x="733746" y="585266"/>
                    <a:pt x="775897" y="469011"/>
                  </a:cubicBezTo>
                  <a:lnTo>
                    <a:pt x="1035831" y="469011"/>
                  </a:lnTo>
                  <a:cubicBezTo>
                    <a:pt x="969091" y="710916"/>
                    <a:pt x="729062" y="877666"/>
                    <a:pt x="444540" y="877666"/>
                  </a:cubicBezTo>
                  <a:cubicBezTo>
                    <a:pt x="130746" y="877666"/>
                    <a:pt x="-19126" y="710916"/>
                    <a:pt x="1950" y="469011"/>
                  </a:cubicBezTo>
                  <a:close/>
                  <a:moveTo>
                    <a:pt x="604397" y="0"/>
                  </a:moveTo>
                  <a:cubicBezTo>
                    <a:pt x="889096" y="0"/>
                    <a:pt x="1066008" y="155252"/>
                    <a:pt x="1051949" y="382250"/>
                  </a:cubicBezTo>
                  <a:cubicBezTo>
                    <a:pt x="1051949" y="382250"/>
                    <a:pt x="1051949" y="382250"/>
                    <a:pt x="790682" y="382250"/>
                  </a:cubicBezTo>
                  <a:cubicBezTo>
                    <a:pt x="782481" y="288158"/>
                    <a:pt x="721557" y="210532"/>
                    <a:pt x="565734" y="210532"/>
                  </a:cubicBezTo>
                  <a:cubicBezTo>
                    <a:pt x="440373" y="210532"/>
                    <a:pt x="322041" y="288158"/>
                    <a:pt x="278692" y="382250"/>
                  </a:cubicBezTo>
                  <a:lnTo>
                    <a:pt x="18596" y="382250"/>
                  </a:lnTo>
                  <a:cubicBezTo>
                    <a:pt x="85377" y="155252"/>
                    <a:pt x="348988" y="0"/>
                    <a:pt x="604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9" name="Freeform 3">
              <a:extLst>
                <a:ext uri="{FF2B5EF4-FFF2-40B4-BE49-F238E27FC236}">
                  <a16:creationId xmlns:a16="http://schemas.microsoft.com/office/drawing/2014/main" id="{00EA2CE1-8E47-4C6E-B283-935894C87744}"/>
                </a:ext>
              </a:extLst>
            </p:cNvPr>
            <p:cNvSpPr>
              <a:spLocks/>
            </p:cNvSpPr>
            <p:nvPr/>
          </p:nvSpPr>
          <p:spPr bwMode="auto">
            <a:xfrm>
              <a:off x="4144558" y="2879163"/>
              <a:ext cx="1198300" cy="850003"/>
            </a:xfrm>
            <a:custGeom>
              <a:avLst/>
              <a:gdLst>
                <a:gd name="T0" fmla="*/ 784 w 953"/>
                <a:gd name="T1" fmla="*/ 0 h 676"/>
                <a:gd name="T2" fmla="*/ 953 w 953"/>
                <a:gd name="T3" fmla="*/ 0 h 676"/>
                <a:gd name="T4" fmla="*/ 835 w 953"/>
                <a:gd name="T5" fmla="*/ 676 h 676"/>
                <a:gd name="T6" fmla="*/ 642 w 953"/>
                <a:gd name="T7" fmla="*/ 676 h 676"/>
                <a:gd name="T8" fmla="*/ 715 w 953"/>
                <a:gd name="T9" fmla="*/ 254 h 676"/>
                <a:gd name="T10" fmla="*/ 469 w 953"/>
                <a:gd name="T11" fmla="*/ 466 h 676"/>
                <a:gd name="T12" fmla="*/ 439 w 953"/>
                <a:gd name="T13" fmla="*/ 466 h 676"/>
                <a:gd name="T14" fmla="*/ 267 w 953"/>
                <a:gd name="T15" fmla="*/ 254 h 676"/>
                <a:gd name="T16" fmla="*/ 194 w 953"/>
                <a:gd name="T17" fmla="*/ 676 h 676"/>
                <a:gd name="T18" fmla="*/ 0 w 953"/>
                <a:gd name="T19" fmla="*/ 676 h 676"/>
                <a:gd name="T20" fmla="*/ 118 w 953"/>
                <a:gd name="T21" fmla="*/ 0 h 676"/>
                <a:gd name="T22" fmla="*/ 287 w 953"/>
                <a:gd name="T23" fmla="*/ 0 h 676"/>
                <a:gd name="T24" fmla="*/ 492 w 953"/>
                <a:gd name="T25" fmla="*/ 251 h 676"/>
                <a:gd name="T26" fmla="*/ 784 w 953"/>
                <a:gd name="T27"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3" h="676">
                  <a:moveTo>
                    <a:pt x="784" y="0"/>
                  </a:moveTo>
                  <a:lnTo>
                    <a:pt x="953" y="0"/>
                  </a:lnTo>
                  <a:lnTo>
                    <a:pt x="835" y="676"/>
                  </a:lnTo>
                  <a:lnTo>
                    <a:pt x="642" y="676"/>
                  </a:lnTo>
                  <a:lnTo>
                    <a:pt x="715" y="254"/>
                  </a:lnTo>
                  <a:lnTo>
                    <a:pt x="469" y="466"/>
                  </a:lnTo>
                  <a:lnTo>
                    <a:pt x="439" y="466"/>
                  </a:lnTo>
                  <a:lnTo>
                    <a:pt x="267" y="254"/>
                  </a:lnTo>
                  <a:lnTo>
                    <a:pt x="194" y="676"/>
                  </a:lnTo>
                  <a:lnTo>
                    <a:pt x="0" y="676"/>
                  </a:lnTo>
                  <a:lnTo>
                    <a:pt x="118" y="0"/>
                  </a:lnTo>
                  <a:lnTo>
                    <a:pt x="287" y="0"/>
                  </a:lnTo>
                  <a:lnTo>
                    <a:pt x="492" y="251"/>
                  </a:lnTo>
                  <a:lnTo>
                    <a:pt x="7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0" name="Freeform 4">
              <a:extLst>
                <a:ext uri="{FF2B5EF4-FFF2-40B4-BE49-F238E27FC236}">
                  <a16:creationId xmlns:a16="http://schemas.microsoft.com/office/drawing/2014/main" id="{0D39CD6D-E99C-41F3-A9FB-937559B6902F}"/>
                </a:ext>
              </a:extLst>
            </p:cNvPr>
            <p:cNvSpPr>
              <a:spLocks/>
            </p:cNvSpPr>
            <p:nvPr/>
          </p:nvSpPr>
          <p:spPr bwMode="auto">
            <a:xfrm>
              <a:off x="6205433" y="2879163"/>
              <a:ext cx="391051" cy="850003"/>
            </a:xfrm>
            <a:custGeom>
              <a:avLst/>
              <a:gdLst>
                <a:gd name="T0" fmla="*/ 193 w 311"/>
                <a:gd name="T1" fmla="*/ 676 h 676"/>
                <a:gd name="T2" fmla="*/ 0 w 311"/>
                <a:gd name="T3" fmla="*/ 676 h 676"/>
                <a:gd name="T4" fmla="*/ 117 w 311"/>
                <a:gd name="T5" fmla="*/ 0 h 676"/>
                <a:gd name="T6" fmla="*/ 311 w 311"/>
                <a:gd name="T7" fmla="*/ 0 h 676"/>
                <a:gd name="T8" fmla="*/ 193 w 311"/>
                <a:gd name="T9" fmla="*/ 676 h 676"/>
              </a:gdLst>
              <a:ahLst/>
              <a:cxnLst>
                <a:cxn ang="0">
                  <a:pos x="T0" y="T1"/>
                </a:cxn>
                <a:cxn ang="0">
                  <a:pos x="T2" y="T3"/>
                </a:cxn>
                <a:cxn ang="0">
                  <a:pos x="T4" y="T5"/>
                </a:cxn>
                <a:cxn ang="0">
                  <a:pos x="T6" y="T7"/>
                </a:cxn>
                <a:cxn ang="0">
                  <a:pos x="T8" y="T9"/>
                </a:cxn>
              </a:cxnLst>
              <a:rect l="0" t="0" r="r" b="b"/>
              <a:pathLst>
                <a:path w="311" h="676">
                  <a:moveTo>
                    <a:pt x="193" y="676"/>
                  </a:moveTo>
                  <a:lnTo>
                    <a:pt x="0" y="676"/>
                  </a:lnTo>
                  <a:lnTo>
                    <a:pt x="117" y="0"/>
                  </a:lnTo>
                  <a:lnTo>
                    <a:pt x="311" y="0"/>
                  </a:lnTo>
                  <a:lnTo>
                    <a:pt x="193"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1" name="Freeform 5">
              <a:extLst>
                <a:ext uri="{FF2B5EF4-FFF2-40B4-BE49-F238E27FC236}">
                  <a16:creationId xmlns:a16="http://schemas.microsoft.com/office/drawing/2014/main" id="{B580BAE4-7FAA-4E68-938E-1C6B1A07F174}"/>
                </a:ext>
              </a:extLst>
            </p:cNvPr>
            <p:cNvSpPr>
              <a:spLocks/>
            </p:cNvSpPr>
            <p:nvPr/>
          </p:nvSpPr>
          <p:spPr bwMode="auto">
            <a:xfrm>
              <a:off x="6656838" y="2879163"/>
              <a:ext cx="788388" cy="850003"/>
            </a:xfrm>
            <a:custGeom>
              <a:avLst/>
              <a:gdLst>
                <a:gd name="T0" fmla="*/ 606 w 627"/>
                <a:gd name="T1" fmla="*/ 124 h 676"/>
                <a:gd name="T2" fmla="*/ 409 w 627"/>
                <a:gd name="T3" fmla="*/ 124 h 676"/>
                <a:gd name="T4" fmla="*/ 312 w 627"/>
                <a:gd name="T5" fmla="*/ 676 h 676"/>
                <a:gd name="T6" fmla="*/ 119 w 627"/>
                <a:gd name="T7" fmla="*/ 676 h 676"/>
                <a:gd name="T8" fmla="*/ 215 w 627"/>
                <a:gd name="T9" fmla="*/ 124 h 676"/>
                <a:gd name="T10" fmla="*/ 0 w 627"/>
                <a:gd name="T11" fmla="*/ 124 h 676"/>
                <a:gd name="T12" fmla="*/ 22 w 627"/>
                <a:gd name="T13" fmla="*/ 0 h 676"/>
                <a:gd name="T14" fmla="*/ 627 w 627"/>
                <a:gd name="T15" fmla="*/ 0 h 676"/>
                <a:gd name="T16" fmla="*/ 606 w 627"/>
                <a:gd name="T17" fmla="*/ 124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676">
                  <a:moveTo>
                    <a:pt x="606" y="124"/>
                  </a:moveTo>
                  <a:lnTo>
                    <a:pt x="409" y="124"/>
                  </a:lnTo>
                  <a:lnTo>
                    <a:pt x="312" y="676"/>
                  </a:lnTo>
                  <a:lnTo>
                    <a:pt x="119" y="676"/>
                  </a:lnTo>
                  <a:lnTo>
                    <a:pt x="215" y="124"/>
                  </a:lnTo>
                  <a:lnTo>
                    <a:pt x="0" y="124"/>
                  </a:lnTo>
                  <a:lnTo>
                    <a:pt x="22" y="0"/>
                  </a:lnTo>
                  <a:lnTo>
                    <a:pt x="627" y="0"/>
                  </a:lnTo>
                  <a:lnTo>
                    <a:pt x="60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2" name="Freeform 6">
              <a:extLst>
                <a:ext uri="{FF2B5EF4-FFF2-40B4-BE49-F238E27FC236}">
                  <a16:creationId xmlns:a16="http://schemas.microsoft.com/office/drawing/2014/main" id="{31A9F2E1-7BE8-49D8-8B7F-40460D269CFC}"/>
                </a:ext>
              </a:extLst>
            </p:cNvPr>
            <p:cNvSpPr>
              <a:spLocks/>
            </p:cNvSpPr>
            <p:nvPr/>
          </p:nvSpPr>
          <p:spPr bwMode="auto">
            <a:xfrm>
              <a:off x="7386129" y="2879163"/>
              <a:ext cx="867604" cy="850003"/>
            </a:xfrm>
            <a:custGeom>
              <a:avLst/>
              <a:gdLst>
                <a:gd name="T0" fmla="*/ 571 w 690"/>
                <a:gd name="T1" fmla="*/ 676 h 676"/>
                <a:gd name="T2" fmla="*/ 0 w 690"/>
                <a:gd name="T3" fmla="*/ 676 h 676"/>
                <a:gd name="T4" fmla="*/ 118 w 690"/>
                <a:gd name="T5" fmla="*/ 0 h 676"/>
                <a:gd name="T6" fmla="*/ 690 w 690"/>
                <a:gd name="T7" fmla="*/ 0 h 676"/>
                <a:gd name="T8" fmla="*/ 668 w 690"/>
                <a:gd name="T9" fmla="*/ 124 h 676"/>
                <a:gd name="T10" fmla="*/ 289 w 690"/>
                <a:gd name="T11" fmla="*/ 124 h 676"/>
                <a:gd name="T12" fmla="*/ 265 w 690"/>
                <a:gd name="T13" fmla="*/ 266 h 676"/>
                <a:gd name="T14" fmla="*/ 608 w 690"/>
                <a:gd name="T15" fmla="*/ 266 h 676"/>
                <a:gd name="T16" fmla="*/ 586 w 690"/>
                <a:gd name="T17" fmla="*/ 389 h 676"/>
                <a:gd name="T18" fmla="*/ 243 w 690"/>
                <a:gd name="T19" fmla="*/ 389 h 676"/>
                <a:gd name="T20" fmla="*/ 215 w 690"/>
                <a:gd name="T21" fmla="*/ 552 h 676"/>
                <a:gd name="T22" fmla="*/ 594 w 690"/>
                <a:gd name="T23" fmla="*/ 552 h 676"/>
                <a:gd name="T24" fmla="*/ 571 w 690"/>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676">
                  <a:moveTo>
                    <a:pt x="571" y="676"/>
                  </a:moveTo>
                  <a:lnTo>
                    <a:pt x="0" y="676"/>
                  </a:lnTo>
                  <a:lnTo>
                    <a:pt x="118" y="0"/>
                  </a:lnTo>
                  <a:lnTo>
                    <a:pt x="690" y="0"/>
                  </a:lnTo>
                  <a:lnTo>
                    <a:pt x="668" y="124"/>
                  </a:lnTo>
                  <a:lnTo>
                    <a:pt x="289" y="124"/>
                  </a:lnTo>
                  <a:lnTo>
                    <a:pt x="265" y="266"/>
                  </a:lnTo>
                  <a:lnTo>
                    <a:pt x="608" y="266"/>
                  </a:lnTo>
                  <a:lnTo>
                    <a:pt x="586" y="389"/>
                  </a:lnTo>
                  <a:lnTo>
                    <a:pt x="243" y="389"/>
                  </a:lnTo>
                  <a:lnTo>
                    <a:pt x="215" y="552"/>
                  </a:lnTo>
                  <a:lnTo>
                    <a:pt x="594" y="552"/>
                  </a:lnTo>
                  <a:lnTo>
                    <a:pt x="571"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3" name="Freeform 7">
              <a:extLst>
                <a:ext uri="{FF2B5EF4-FFF2-40B4-BE49-F238E27FC236}">
                  <a16:creationId xmlns:a16="http://schemas.microsoft.com/office/drawing/2014/main" id="{149CB6FC-4314-46A1-8A88-25F27B7F53BF}"/>
                </a:ext>
              </a:extLst>
            </p:cNvPr>
            <p:cNvSpPr>
              <a:spLocks/>
            </p:cNvSpPr>
            <p:nvPr/>
          </p:nvSpPr>
          <p:spPr bwMode="auto">
            <a:xfrm>
              <a:off x="2171701" y="2869104"/>
              <a:ext cx="944306" cy="870122"/>
            </a:xfrm>
            <a:custGeom>
              <a:avLst/>
              <a:gdLst>
                <a:gd name="T0" fmla="*/ 15 w 807"/>
                <a:gd name="T1" fmla="*/ 370 h 741"/>
                <a:gd name="T2" fmla="*/ 84 w 807"/>
                <a:gd name="T3" fmla="*/ 623 h 741"/>
                <a:gd name="T4" fmla="*/ 403 w 807"/>
                <a:gd name="T5" fmla="*/ 741 h 741"/>
                <a:gd name="T6" fmla="*/ 685 w 807"/>
                <a:gd name="T7" fmla="*/ 682 h 741"/>
                <a:gd name="T8" fmla="*/ 692 w 807"/>
                <a:gd name="T9" fmla="*/ 679 h 741"/>
                <a:gd name="T10" fmla="*/ 727 w 807"/>
                <a:gd name="T11" fmla="*/ 492 h 741"/>
                <a:gd name="T12" fmla="*/ 702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5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5" y="370"/>
                  </a:moveTo>
                  <a:cubicBezTo>
                    <a:pt x="0" y="466"/>
                    <a:pt x="24" y="556"/>
                    <a:pt x="84" y="623"/>
                  </a:cubicBezTo>
                  <a:cubicBezTo>
                    <a:pt x="153" y="700"/>
                    <a:pt x="263" y="741"/>
                    <a:pt x="403" y="741"/>
                  </a:cubicBezTo>
                  <a:cubicBezTo>
                    <a:pt x="505" y="741"/>
                    <a:pt x="584" y="724"/>
                    <a:pt x="685" y="682"/>
                  </a:cubicBezTo>
                  <a:cubicBezTo>
                    <a:pt x="692" y="679"/>
                    <a:pt x="692" y="679"/>
                    <a:pt x="692" y="679"/>
                  </a:cubicBezTo>
                  <a:cubicBezTo>
                    <a:pt x="727" y="492"/>
                    <a:pt x="727" y="492"/>
                    <a:pt x="727" y="492"/>
                  </a:cubicBezTo>
                  <a:cubicBezTo>
                    <a:pt x="702" y="502"/>
                    <a:pt x="702" y="502"/>
                    <a:pt x="702" y="502"/>
                  </a:cubicBezTo>
                  <a:cubicBezTo>
                    <a:pt x="604" y="543"/>
                    <a:pt x="538" y="568"/>
                    <a:pt x="450" y="568"/>
                  </a:cubicBezTo>
                  <a:cubicBezTo>
                    <a:pt x="371" y="568"/>
                    <a:pt x="307" y="545"/>
                    <a:pt x="269" y="502"/>
                  </a:cubicBezTo>
                  <a:cubicBezTo>
                    <a:pt x="238" y="467"/>
                    <a:pt x="226"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1" y="22"/>
                    <a:pt x="640" y="0"/>
                    <a:pt x="533" y="0"/>
                  </a:cubicBezTo>
                  <a:cubicBezTo>
                    <a:pt x="233" y="0"/>
                    <a:pt x="45" y="187"/>
                    <a:pt x="15"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4" name="Freeform 8">
              <a:extLst>
                <a:ext uri="{FF2B5EF4-FFF2-40B4-BE49-F238E27FC236}">
                  <a16:creationId xmlns:a16="http://schemas.microsoft.com/office/drawing/2014/main" id="{5C8EA282-3609-4481-B192-999AC863C6B6}"/>
                </a:ext>
              </a:extLst>
            </p:cNvPr>
            <p:cNvSpPr>
              <a:spLocks/>
            </p:cNvSpPr>
            <p:nvPr/>
          </p:nvSpPr>
          <p:spPr bwMode="auto">
            <a:xfrm>
              <a:off x="8200923" y="2869104"/>
              <a:ext cx="944306" cy="870122"/>
            </a:xfrm>
            <a:custGeom>
              <a:avLst/>
              <a:gdLst>
                <a:gd name="T0" fmla="*/ 16 w 807"/>
                <a:gd name="T1" fmla="*/ 370 h 741"/>
                <a:gd name="T2" fmla="*/ 84 w 807"/>
                <a:gd name="T3" fmla="*/ 623 h 741"/>
                <a:gd name="T4" fmla="*/ 404 w 807"/>
                <a:gd name="T5" fmla="*/ 741 h 741"/>
                <a:gd name="T6" fmla="*/ 685 w 807"/>
                <a:gd name="T7" fmla="*/ 682 h 741"/>
                <a:gd name="T8" fmla="*/ 692 w 807"/>
                <a:gd name="T9" fmla="*/ 679 h 741"/>
                <a:gd name="T10" fmla="*/ 727 w 807"/>
                <a:gd name="T11" fmla="*/ 492 h 741"/>
                <a:gd name="T12" fmla="*/ 703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6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6" y="370"/>
                  </a:moveTo>
                  <a:cubicBezTo>
                    <a:pt x="0" y="466"/>
                    <a:pt x="24" y="556"/>
                    <a:pt x="84" y="623"/>
                  </a:cubicBezTo>
                  <a:cubicBezTo>
                    <a:pt x="153" y="700"/>
                    <a:pt x="263" y="741"/>
                    <a:pt x="404" y="741"/>
                  </a:cubicBezTo>
                  <a:cubicBezTo>
                    <a:pt x="506" y="741"/>
                    <a:pt x="585" y="724"/>
                    <a:pt x="685" y="682"/>
                  </a:cubicBezTo>
                  <a:cubicBezTo>
                    <a:pt x="692" y="679"/>
                    <a:pt x="692" y="679"/>
                    <a:pt x="692" y="679"/>
                  </a:cubicBezTo>
                  <a:cubicBezTo>
                    <a:pt x="727" y="492"/>
                    <a:pt x="727" y="492"/>
                    <a:pt x="727" y="492"/>
                  </a:cubicBezTo>
                  <a:cubicBezTo>
                    <a:pt x="703" y="502"/>
                    <a:pt x="703" y="502"/>
                    <a:pt x="703" y="502"/>
                  </a:cubicBezTo>
                  <a:cubicBezTo>
                    <a:pt x="604" y="543"/>
                    <a:pt x="538" y="568"/>
                    <a:pt x="450" y="568"/>
                  </a:cubicBezTo>
                  <a:cubicBezTo>
                    <a:pt x="372" y="568"/>
                    <a:pt x="308" y="545"/>
                    <a:pt x="269" y="502"/>
                  </a:cubicBezTo>
                  <a:cubicBezTo>
                    <a:pt x="239" y="467"/>
                    <a:pt x="227"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2" y="22"/>
                    <a:pt x="640" y="0"/>
                    <a:pt x="533" y="0"/>
                  </a:cubicBezTo>
                  <a:cubicBezTo>
                    <a:pt x="233" y="0"/>
                    <a:pt x="46" y="187"/>
                    <a:pt x="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5" name="Freeform 9">
              <a:extLst>
                <a:ext uri="{FF2B5EF4-FFF2-40B4-BE49-F238E27FC236}">
                  <a16:creationId xmlns:a16="http://schemas.microsoft.com/office/drawing/2014/main" id="{2FC062D0-1360-4F36-845C-BFD1E8A51013}"/>
                </a:ext>
              </a:extLst>
            </p:cNvPr>
            <p:cNvSpPr>
              <a:spLocks/>
            </p:cNvSpPr>
            <p:nvPr/>
          </p:nvSpPr>
          <p:spPr bwMode="auto">
            <a:xfrm>
              <a:off x="9104992" y="2879163"/>
              <a:ext cx="1044897" cy="850003"/>
            </a:xfrm>
            <a:custGeom>
              <a:avLst/>
              <a:gdLst>
                <a:gd name="T0" fmla="*/ 714 w 831"/>
                <a:gd name="T1" fmla="*/ 676 h 676"/>
                <a:gd name="T2" fmla="*/ 521 w 831"/>
                <a:gd name="T3" fmla="*/ 676 h 676"/>
                <a:gd name="T4" fmla="*/ 571 w 831"/>
                <a:gd name="T5" fmla="*/ 389 h 676"/>
                <a:gd name="T6" fmla="*/ 243 w 831"/>
                <a:gd name="T7" fmla="*/ 389 h 676"/>
                <a:gd name="T8" fmla="*/ 193 w 831"/>
                <a:gd name="T9" fmla="*/ 676 h 676"/>
                <a:gd name="T10" fmla="*/ 0 w 831"/>
                <a:gd name="T11" fmla="*/ 676 h 676"/>
                <a:gd name="T12" fmla="*/ 119 w 831"/>
                <a:gd name="T13" fmla="*/ 0 h 676"/>
                <a:gd name="T14" fmla="*/ 311 w 831"/>
                <a:gd name="T15" fmla="*/ 0 h 676"/>
                <a:gd name="T16" fmla="*/ 265 w 831"/>
                <a:gd name="T17" fmla="*/ 266 h 676"/>
                <a:gd name="T18" fmla="*/ 593 w 831"/>
                <a:gd name="T19" fmla="*/ 266 h 676"/>
                <a:gd name="T20" fmla="*/ 638 w 831"/>
                <a:gd name="T21" fmla="*/ 0 h 676"/>
                <a:gd name="T22" fmla="*/ 831 w 831"/>
                <a:gd name="T23" fmla="*/ 0 h 676"/>
                <a:gd name="T24" fmla="*/ 714 w 831"/>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1" h="676">
                  <a:moveTo>
                    <a:pt x="714" y="676"/>
                  </a:moveTo>
                  <a:lnTo>
                    <a:pt x="521" y="676"/>
                  </a:lnTo>
                  <a:lnTo>
                    <a:pt x="571" y="389"/>
                  </a:lnTo>
                  <a:lnTo>
                    <a:pt x="243" y="389"/>
                  </a:lnTo>
                  <a:lnTo>
                    <a:pt x="193" y="676"/>
                  </a:lnTo>
                  <a:lnTo>
                    <a:pt x="0" y="676"/>
                  </a:lnTo>
                  <a:lnTo>
                    <a:pt x="119" y="0"/>
                  </a:lnTo>
                  <a:lnTo>
                    <a:pt x="311" y="0"/>
                  </a:lnTo>
                  <a:lnTo>
                    <a:pt x="265" y="266"/>
                  </a:lnTo>
                  <a:lnTo>
                    <a:pt x="593" y="266"/>
                  </a:lnTo>
                  <a:lnTo>
                    <a:pt x="638" y="0"/>
                  </a:lnTo>
                  <a:lnTo>
                    <a:pt x="831" y="0"/>
                  </a:lnTo>
                  <a:lnTo>
                    <a:pt x="714"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6" name="Freeform 10">
              <a:extLst>
                <a:ext uri="{FF2B5EF4-FFF2-40B4-BE49-F238E27FC236}">
                  <a16:creationId xmlns:a16="http://schemas.microsoft.com/office/drawing/2014/main" id="{3DF53FDC-A7E9-4DB8-BEEF-D7602C26DFAD}"/>
                </a:ext>
              </a:extLst>
            </p:cNvPr>
            <p:cNvSpPr>
              <a:spLocks noEditPoints="1"/>
            </p:cNvSpPr>
            <p:nvPr/>
          </p:nvSpPr>
          <p:spPr bwMode="auto">
            <a:xfrm>
              <a:off x="5307651" y="2879163"/>
              <a:ext cx="880178" cy="850003"/>
            </a:xfrm>
            <a:custGeom>
              <a:avLst/>
              <a:gdLst>
                <a:gd name="T0" fmla="*/ 311 w 752"/>
                <a:gd name="T1" fmla="*/ 132 h 723"/>
                <a:gd name="T2" fmla="*/ 420 w 752"/>
                <a:gd name="T3" fmla="*/ 132 h 723"/>
                <a:gd name="T4" fmla="*/ 512 w 752"/>
                <a:gd name="T5" fmla="*/ 209 h 723"/>
                <a:gd name="T6" fmla="*/ 393 w 752"/>
                <a:gd name="T7" fmla="*/ 287 h 723"/>
                <a:gd name="T8" fmla="*/ 284 w 752"/>
                <a:gd name="T9" fmla="*/ 287 h 723"/>
                <a:gd name="T10" fmla="*/ 311 w 752"/>
                <a:gd name="T11" fmla="*/ 132 h 723"/>
                <a:gd name="T12" fmla="*/ 127 w 752"/>
                <a:gd name="T13" fmla="*/ 0 h 723"/>
                <a:gd name="T14" fmla="*/ 0 w 752"/>
                <a:gd name="T15" fmla="*/ 723 h 723"/>
                <a:gd name="T16" fmla="*/ 405 w 752"/>
                <a:gd name="T17" fmla="*/ 723 h 723"/>
                <a:gd name="T18" fmla="*/ 737 w 752"/>
                <a:gd name="T19" fmla="*/ 511 h 723"/>
                <a:gd name="T20" fmla="*/ 592 w 752"/>
                <a:gd name="T21" fmla="*/ 325 h 723"/>
                <a:gd name="T22" fmla="*/ 731 w 752"/>
                <a:gd name="T23" fmla="*/ 181 h 723"/>
                <a:gd name="T24" fmla="*/ 487 w 752"/>
                <a:gd name="T25" fmla="*/ 0 h 723"/>
                <a:gd name="T26" fmla="*/ 127 w 752"/>
                <a:gd name="T27" fmla="*/ 0 h 723"/>
                <a:gd name="T28" fmla="*/ 261 w 752"/>
                <a:gd name="T29" fmla="*/ 420 h 723"/>
                <a:gd name="T30" fmla="*/ 406 w 752"/>
                <a:gd name="T31" fmla="*/ 420 h 723"/>
                <a:gd name="T32" fmla="*/ 519 w 752"/>
                <a:gd name="T33" fmla="*/ 501 h 723"/>
                <a:gd name="T34" fmla="*/ 348 w 752"/>
                <a:gd name="T35" fmla="*/ 590 h 723"/>
                <a:gd name="T36" fmla="*/ 231 w 752"/>
                <a:gd name="T37" fmla="*/ 590 h 723"/>
                <a:gd name="T38" fmla="*/ 261 w 752"/>
                <a:gd name="T39" fmla="*/ 42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2" h="723">
                  <a:moveTo>
                    <a:pt x="311" y="132"/>
                  </a:moveTo>
                  <a:cubicBezTo>
                    <a:pt x="420" y="132"/>
                    <a:pt x="420" y="132"/>
                    <a:pt x="420" y="132"/>
                  </a:cubicBezTo>
                  <a:cubicBezTo>
                    <a:pt x="495" y="132"/>
                    <a:pt x="519" y="172"/>
                    <a:pt x="512" y="209"/>
                  </a:cubicBezTo>
                  <a:cubicBezTo>
                    <a:pt x="506" y="247"/>
                    <a:pt x="468" y="287"/>
                    <a:pt x="393" y="287"/>
                  </a:cubicBezTo>
                  <a:cubicBezTo>
                    <a:pt x="284" y="287"/>
                    <a:pt x="284" y="287"/>
                    <a:pt x="284" y="287"/>
                  </a:cubicBezTo>
                  <a:lnTo>
                    <a:pt x="311" y="132"/>
                  </a:lnTo>
                  <a:close/>
                  <a:moveTo>
                    <a:pt x="127" y="0"/>
                  </a:moveTo>
                  <a:cubicBezTo>
                    <a:pt x="0" y="723"/>
                    <a:pt x="0" y="723"/>
                    <a:pt x="0" y="723"/>
                  </a:cubicBezTo>
                  <a:cubicBezTo>
                    <a:pt x="405" y="723"/>
                    <a:pt x="405" y="723"/>
                    <a:pt x="405" y="723"/>
                  </a:cubicBezTo>
                  <a:cubicBezTo>
                    <a:pt x="648" y="723"/>
                    <a:pt x="722" y="594"/>
                    <a:pt x="737" y="511"/>
                  </a:cubicBezTo>
                  <a:cubicBezTo>
                    <a:pt x="752" y="426"/>
                    <a:pt x="706" y="352"/>
                    <a:pt x="592" y="325"/>
                  </a:cubicBezTo>
                  <a:cubicBezTo>
                    <a:pt x="667" y="296"/>
                    <a:pt x="720" y="242"/>
                    <a:pt x="731" y="181"/>
                  </a:cubicBezTo>
                  <a:cubicBezTo>
                    <a:pt x="745" y="101"/>
                    <a:pt x="683" y="0"/>
                    <a:pt x="487" y="0"/>
                  </a:cubicBezTo>
                  <a:lnTo>
                    <a:pt x="127" y="0"/>
                  </a:lnTo>
                  <a:close/>
                  <a:moveTo>
                    <a:pt x="261" y="420"/>
                  </a:moveTo>
                  <a:cubicBezTo>
                    <a:pt x="406" y="420"/>
                    <a:pt x="406" y="420"/>
                    <a:pt x="406" y="420"/>
                  </a:cubicBezTo>
                  <a:cubicBezTo>
                    <a:pt x="479" y="420"/>
                    <a:pt x="528" y="448"/>
                    <a:pt x="519" y="501"/>
                  </a:cubicBezTo>
                  <a:cubicBezTo>
                    <a:pt x="508" y="564"/>
                    <a:pt x="463" y="590"/>
                    <a:pt x="348" y="590"/>
                  </a:cubicBezTo>
                  <a:cubicBezTo>
                    <a:pt x="231" y="590"/>
                    <a:pt x="231" y="590"/>
                    <a:pt x="231" y="590"/>
                  </a:cubicBezTo>
                  <a:lnTo>
                    <a:pt x="261"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
        <p:nvSpPr>
          <p:cNvPr id="69" name="Rectangle 68">
            <a:extLst>
              <a:ext uri="{FF2B5EF4-FFF2-40B4-BE49-F238E27FC236}">
                <a16:creationId xmlns:a16="http://schemas.microsoft.com/office/drawing/2014/main" id="{76ADBF90-7448-4CA0-B114-9F27C23CB707}"/>
              </a:ext>
            </a:extLst>
          </p:cNvPr>
          <p:cNvSpPr/>
          <p:nvPr userDrawn="1"/>
        </p:nvSpPr>
        <p:spPr>
          <a:xfrm>
            <a:off x="0" y="104568"/>
            <a:ext cx="10008591" cy="915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xtBox 4">
            <a:extLst>
              <a:ext uri="{FF2B5EF4-FFF2-40B4-BE49-F238E27FC236}">
                <a16:creationId xmlns:a16="http://schemas.microsoft.com/office/drawing/2014/main" id="{96D0FDD6-AF91-4BEB-81B6-DC06C19211DE}"/>
              </a:ext>
            </a:extLst>
          </p:cNvPr>
          <p:cNvSpPr txBox="1"/>
          <p:nvPr userDrawn="1"/>
        </p:nvSpPr>
        <p:spPr>
          <a:xfrm>
            <a:off x="121356" y="270135"/>
            <a:ext cx="10391929" cy="584775"/>
          </a:xfrm>
          <a:prstGeom prst="rect">
            <a:avLst/>
          </a:prstGeom>
          <a:noFill/>
        </p:spPr>
        <p:txBody>
          <a:bodyPr wrap="square" rtlCol="0" anchor="ctr">
            <a:spAutoFit/>
          </a:bodyPr>
          <a:lstStyle/>
          <a:p>
            <a:r>
              <a:rPr lang="en-US" sz="3200" kern="1200" cap="all" baseline="0">
                <a:solidFill>
                  <a:schemeClr val="bg1"/>
                </a:solidFill>
                <a:latin typeface="+mj-lt"/>
                <a:ea typeface="+mj-ea"/>
                <a:cs typeface="+mj-cs"/>
              </a:rPr>
              <a:t>E-</a:t>
            </a:r>
            <a:r>
              <a:rPr lang="en-US" sz="3200" kern="1200" cap="all" baseline="0" err="1">
                <a:solidFill>
                  <a:schemeClr val="bg1"/>
                </a:solidFill>
                <a:latin typeface="+mj-lt"/>
                <a:ea typeface="+mj-ea"/>
                <a:cs typeface="+mj-cs"/>
              </a:rPr>
              <a:t>nettet</a:t>
            </a:r>
            <a:r>
              <a:rPr lang="en-US" sz="3200" kern="1200" cap="all" baseline="0">
                <a:solidFill>
                  <a:schemeClr val="bg1"/>
                </a:solidFill>
                <a:latin typeface="+mj-lt"/>
                <a:ea typeface="+mj-ea"/>
                <a:cs typeface="+mj-cs"/>
              </a:rPr>
              <a:t> cyber threat intelligence report 2021</a:t>
            </a:r>
            <a:endParaRPr lang="en-DK" sz="3200" kern="1200" cap="all" baseline="0">
              <a:solidFill>
                <a:schemeClr val="bg1"/>
              </a:solidFill>
              <a:latin typeface="+mj-lt"/>
              <a:ea typeface="+mj-ea"/>
              <a:cs typeface="+mj-cs"/>
            </a:endParaRPr>
          </a:p>
        </p:txBody>
      </p:sp>
    </p:spTree>
    <p:extLst>
      <p:ext uri="{BB962C8B-B14F-4D97-AF65-F5344CB8AC3E}">
        <p14:creationId xmlns:p14="http://schemas.microsoft.com/office/powerpoint/2010/main" val="500330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09DA-FF4C-4932-A020-C6730D96D10F}"/>
              </a:ext>
            </a:extLst>
          </p:cNvPr>
          <p:cNvSpPr>
            <a:spLocks noGrp="1"/>
          </p:cNvSpPr>
          <p:nvPr>
            <p:ph type="title"/>
          </p:nvPr>
        </p:nvSpPr>
        <p:spPr>
          <a:xfrm>
            <a:off x="840007" y="1148862"/>
            <a:ext cx="3933261" cy="909015"/>
          </a:xfrm>
          <a:prstGeom prst="rect">
            <a:avLst/>
          </a:prstGeom>
        </p:spPr>
        <p:txBody>
          <a:bodyPr anchor="b"/>
          <a:lstStyle>
            <a:lvl1pPr>
              <a:defRPr sz="3201"/>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B5E434C3-FE3F-4975-87CD-50B151B289F1}"/>
              </a:ext>
            </a:extLst>
          </p:cNvPr>
          <p:cNvSpPr>
            <a:spLocks noGrp="1"/>
          </p:cNvSpPr>
          <p:nvPr>
            <p:ph idx="1"/>
          </p:nvPr>
        </p:nvSpPr>
        <p:spPr>
          <a:xfrm>
            <a:off x="5184538" y="1148862"/>
            <a:ext cx="6173807" cy="4713546"/>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29508E7-89DF-496D-98C7-4E7C6676CED7}"/>
              </a:ext>
            </a:extLst>
          </p:cNvPr>
          <p:cNvSpPr>
            <a:spLocks noGrp="1"/>
          </p:cNvSpPr>
          <p:nvPr>
            <p:ph type="body" sz="half" idx="2"/>
          </p:nvPr>
        </p:nvSpPr>
        <p:spPr>
          <a:xfrm>
            <a:off x="840007" y="2057876"/>
            <a:ext cx="3933261"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BC4E4-0802-4A10-870C-19973715D634}"/>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6" name="Footer Placeholder 5">
            <a:extLst>
              <a:ext uri="{FF2B5EF4-FFF2-40B4-BE49-F238E27FC236}">
                <a16:creationId xmlns:a16="http://schemas.microsoft.com/office/drawing/2014/main" id="{1333422B-5E9A-467F-BF88-725CE369DB4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7A0AE3D-416B-4AF2-979F-D7C1E18BA913}"/>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9" name="Title Placeholder 1">
            <a:extLst>
              <a:ext uri="{FF2B5EF4-FFF2-40B4-BE49-F238E27FC236}">
                <a16:creationId xmlns:a16="http://schemas.microsoft.com/office/drawing/2014/main" id="{E55E0B1F-9B3C-42A4-81AE-35FF3A4149F0}"/>
              </a:ext>
            </a:extLst>
          </p:cNvPr>
          <p:cNvSpPr txBox="1">
            <a:spLocks/>
          </p:cNvSpPr>
          <p:nvPr userDrawn="1"/>
        </p:nvSpPr>
        <p:spPr>
          <a:xfrm>
            <a:off x="121356" y="109562"/>
            <a:ext cx="10854301" cy="910915"/>
          </a:xfrm>
          <a:prstGeom prst="rect">
            <a:avLst/>
          </a:prstGeom>
        </p:spPr>
        <p:txBody>
          <a:bodyPr vert="horz" lIns="91440" tIns="45720" rIns="91440" bIns="45720" rtlCol="0" anchor="ctr">
            <a:normAutofit/>
          </a:bodyPr>
          <a:lst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60830618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CC8B-9B46-42A9-B2C9-E6A7AD0B248F}"/>
              </a:ext>
            </a:extLst>
          </p:cNvPr>
          <p:cNvSpPr>
            <a:spLocks noGrp="1"/>
          </p:cNvSpPr>
          <p:nvPr>
            <p:ph type="title"/>
          </p:nvPr>
        </p:nvSpPr>
        <p:spPr>
          <a:xfrm>
            <a:off x="840007" y="1066800"/>
            <a:ext cx="3933261" cy="991077"/>
          </a:xfrm>
          <a:prstGeom prst="rect">
            <a:avLst/>
          </a:prstGeom>
        </p:spPr>
        <p:txBody>
          <a:bodyPr anchor="b"/>
          <a:lstStyle>
            <a:lvl1pPr>
              <a:defRPr sz="3201"/>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8C700380-2B3A-4705-9AD0-326E4AA4A4A4}"/>
              </a:ext>
            </a:extLst>
          </p:cNvPr>
          <p:cNvSpPr>
            <a:spLocks noGrp="1"/>
          </p:cNvSpPr>
          <p:nvPr>
            <p:ph type="pic" idx="1"/>
          </p:nvPr>
        </p:nvSpPr>
        <p:spPr>
          <a:xfrm>
            <a:off x="5184538" y="1066800"/>
            <a:ext cx="6173807" cy="4795608"/>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endParaRPr lang="da-DK"/>
          </a:p>
        </p:txBody>
      </p:sp>
      <p:sp>
        <p:nvSpPr>
          <p:cNvPr id="4" name="Text Placeholder 3">
            <a:extLst>
              <a:ext uri="{FF2B5EF4-FFF2-40B4-BE49-F238E27FC236}">
                <a16:creationId xmlns:a16="http://schemas.microsoft.com/office/drawing/2014/main" id="{D6B312E0-156C-4254-A194-B74C3D2F4B7D}"/>
              </a:ext>
            </a:extLst>
          </p:cNvPr>
          <p:cNvSpPr>
            <a:spLocks noGrp="1"/>
          </p:cNvSpPr>
          <p:nvPr>
            <p:ph type="body" sz="half" idx="2"/>
          </p:nvPr>
        </p:nvSpPr>
        <p:spPr>
          <a:xfrm>
            <a:off x="840007" y="2057876"/>
            <a:ext cx="3933261"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A12F5-9E71-4453-B261-0A7947EB4862}"/>
              </a:ext>
            </a:extLst>
          </p:cNvPr>
          <p:cNvSpPr>
            <a:spLocks noGrp="1"/>
          </p:cNvSpPr>
          <p:nvPr>
            <p:ph type="dt" sz="half" idx="10"/>
          </p:nvPr>
        </p:nvSpPr>
        <p:spPr/>
        <p:txBody>
          <a:bodyPr/>
          <a:lstStyle/>
          <a:p>
            <a:fld id="{A8E073FA-2C6A-4D02-843D-2313664DEECD}" type="datetimeFigureOut">
              <a:rPr lang="da-DK" smtClean="0"/>
              <a:t>14-03-2024</a:t>
            </a:fld>
            <a:endParaRPr lang="da-DK"/>
          </a:p>
        </p:txBody>
      </p:sp>
      <p:sp>
        <p:nvSpPr>
          <p:cNvPr id="6" name="Footer Placeholder 5">
            <a:extLst>
              <a:ext uri="{FF2B5EF4-FFF2-40B4-BE49-F238E27FC236}">
                <a16:creationId xmlns:a16="http://schemas.microsoft.com/office/drawing/2014/main" id="{19A450F3-7B01-408B-8D0B-DC2EF3169745}"/>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423F1C41-83EB-4871-82D8-E6A9112FB86F}"/>
              </a:ext>
            </a:extLst>
          </p:cNvPr>
          <p:cNvSpPr>
            <a:spLocks noGrp="1"/>
          </p:cNvSpPr>
          <p:nvPr>
            <p:ph type="sldNum" sz="quarter" idx="12"/>
          </p:nvPr>
        </p:nvSpPr>
        <p:spPr/>
        <p:txBody>
          <a:bodyPr/>
          <a:lstStyle/>
          <a:p>
            <a:fld id="{A265A89E-D909-4445-9A80-88135C755D89}" type="slidenum">
              <a:rPr lang="da-DK" smtClean="0"/>
              <a:t>‹#›</a:t>
            </a:fld>
            <a:endParaRPr lang="da-DK"/>
          </a:p>
        </p:txBody>
      </p:sp>
      <p:sp>
        <p:nvSpPr>
          <p:cNvPr id="9" name="Title Placeholder 1">
            <a:extLst>
              <a:ext uri="{FF2B5EF4-FFF2-40B4-BE49-F238E27FC236}">
                <a16:creationId xmlns:a16="http://schemas.microsoft.com/office/drawing/2014/main" id="{33435BA6-1B5D-4CA5-9A27-498CC22469F0}"/>
              </a:ext>
            </a:extLst>
          </p:cNvPr>
          <p:cNvSpPr txBox="1">
            <a:spLocks/>
          </p:cNvSpPr>
          <p:nvPr userDrawn="1"/>
        </p:nvSpPr>
        <p:spPr>
          <a:xfrm>
            <a:off x="121356" y="109562"/>
            <a:ext cx="10854301" cy="910915"/>
          </a:xfrm>
          <a:prstGeom prst="rect">
            <a:avLst/>
          </a:prstGeom>
        </p:spPr>
        <p:txBody>
          <a:bodyPr vert="horz" lIns="91440" tIns="45720" rIns="91440" bIns="45720" rtlCol="0" anchor="ctr">
            <a:normAutofit/>
          </a:bodyPr>
          <a:lst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a:lstStyle>
          <a:p>
            <a:endParaRPr lang="en-US"/>
          </a:p>
        </p:txBody>
      </p:sp>
    </p:spTree>
    <p:extLst>
      <p:ext uri="{BB962C8B-B14F-4D97-AF65-F5344CB8AC3E}">
        <p14:creationId xmlns:p14="http://schemas.microsoft.com/office/powerpoint/2010/main" val="35832405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7A6AB7-95F6-4FA3-8518-5CC02312C854}"/>
              </a:ext>
            </a:extLst>
          </p:cNvPr>
          <p:cNvSpPr>
            <a:spLocks noGrp="1"/>
          </p:cNvSpPr>
          <p:nvPr>
            <p:ph type="body" idx="1"/>
          </p:nvPr>
        </p:nvSpPr>
        <p:spPr>
          <a:xfrm>
            <a:off x="838419" y="1826048"/>
            <a:ext cx="10518338" cy="4352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96D6CF0F-2F8A-4790-BD2D-983AD5E29EDA}"/>
              </a:ext>
            </a:extLst>
          </p:cNvPr>
          <p:cNvSpPr>
            <a:spLocks noGrp="1"/>
          </p:cNvSpPr>
          <p:nvPr>
            <p:ph type="dt" sz="half" idx="2"/>
          </p:nvPr>
        </p:nvSpPr>
        <p:spPr>
          <a:xfrm>
            <a:off x="838418" y="6357822"/>
            <a:ext cx="2743914"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A8E073FA-2C6A-4D02-843D-2313664DEECD}" type="datetimeFigureOut">
              <a:rPr lang="da-DK" smtClean="0"/>
              <a:t>14-03-2024</a:t>
            </a:fld>
            <a:endParaRPr lang="da-DK"/>
          </a:p>
        </p:txBody>
      </p:sp>
      <p:sp>
        <p:nvSpPr>
          <p:cNvPr id="5" name="Footer Placeholder 4">
            <a:extLst>
              <a:ext uri="{FF2B5EF4-FFF2-40B4-BE49-F238E27FC236}">
                <a16:creationId xmlns:a16="http://schemas.microsoft.com/office/drawing/2014/main" id="{A7D0F4DC-8BC0-44C0-A3A2-6BAAF11F7986}"/>
              </a:ext>
            </a:extLst>
          </p:cNvPr>
          <p:cNvSpPr>
            <a:spLocks noGrp="1"/>
          </p:cNvSpPr>
          <p:nvPr>
            <p:ph type="ftr" sz="quarter" idx="3"/>
          </p:nvPr>
        </p:nvSpPr>
        <p:spPr>
          <a:xfrm>
            <a:off x="4039652" y="6357822"/>
            <a:ext cx="4115872"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79BC9649-0217-45DB-BEF1-93FE28682B0F}"/>
              </a:ext>
            </a:extLst>
          </p:cNvPr>
          <p:cNvSpPr>
            <a:spLocks noGrp="1"/>
          </p:cNvSpPr>
          <p:nvPr>
            <p:ph type="sldNum" sz="quarter" idx="4"/>
          </p:nvPr>
        </p:nvSpPr>
        <p:spPr>
          <a:xfrm>
            <a:off x="8612843" y="6357822"/>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A265A89E-D909-4445-9A80-88135C755D89}" type="slidenum">
              <a:rPr lang="da-DK" smtClean="0"/>
              <a:t>‹#›</a:t>
            </a:fld>
            <a:endParaRPr lang="da-DK"/>
          </a:p>
        </p:txBody>
      </p:sp>
      <p:sp>
        <p:nvSpPr>
          <p:cNvPr id="7" name="Rectangle 6">
            <a:extLst>
              <a:ext uri="{FF2B5EF4-FFF2-40B4-BE49-F238E27FC236}">
                <a16:creationId xmlns:a16="http://schemas.microsoft.com/office/drawing/2014/main" id="{C9828149-2AA4-4361-A631-11D6DE9191F8}"/>
              </a:ext>
            </a:extLst>
          </p:cNvPr>
          <p:cNvSpPr/>
          <p:nvPr userDrawn="1"/>
        </p:nvSpPr>
        <p:spPr>
          <a:xfrm>
            <a:off x="0" y="104568"/>
            <a:ext cx="12195175" cy="915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8" name="Group 7">
            <a:extLst>
              <a:ext uri="{FF2B5EF4-FFF2-40B4-BE49-F238E27FC236}">
                <a16:creationId xmlns:a16="http://schemas.microsoft.com/office/drawing/2014/main" id="{C7CB19F8-6B44-4134-949D-FD5D1FA899B0}"/>
              </a:ext>
            </a:extLst>
          </p:cNvPr>
          <p:cNvGrpSpPr>
            <a:grpSpLocks noChangeAspect="1"/>
          </p:cNvGrpSpPr>
          <p:nvPr userDrawn="1"/>
        </p:nvGrpSpPr>
        <p:grpSpPr>
          <a:xfrm>
            <a:off x="10073640" y="235273"/>
            <a:ext cx="2000178" cy="220034"/>
            <a:chOff x="2171701" y="2865332"/>
            <a:chExt cx="7978188" cy="877666"/>
          </a:xfrm>
          <a:solidFill>
            <a:schemeClr val="bg1"/>
          </a:solidFill>
        </p:grpSpPr>
        <p:sp>
          <p:nvSpPr>
            <p:cNvPr id="9" name="Freeform 2">
              <a:extLst>
                <a:ext uri="{FF2B5EF4-FFF2-40B4-BE49-F238E27FC236}">
                  <a16:creationId xmlns:a16="http://schemas.microsoft.com/office/drawing/2014/main" id="{86002B71-FBF1-4DB8-B12C-24BFDDEC5A58}"/>
                </a:ext>
              </a:extLst>
            </p:cNvPr>
            <p:cNvSpPr>
              <a:spLocks/>
            </p:cNvSpPr>
            <p:nvPr/>
          </p:nvSpPr>
          <p:spPr bwMode="auto">
            <a:xfrm>
              <a:off x="3101183" y="2865332"/>
              <a:ext cx="1052729" cy="877666"/>
            </a:xfrm>
            <a:custGeom>
              <a:avLst/>
              <a:gdLst/>
              <a:ahLst/>
              <a:cxnLst/>
              <a:rect l="l" t="t" r="r" b="b"/>
              <a:pathLst>
                <a:path w="1052729" h="877666">
                  <a:moveTo>
                    <a:pt x="1950" y="469011"/>
                  </a:moveTo>
                  <a:cubicBezTo>
                    <a:pt x="1950" y="469011"/>
                    <a:pt x="1950" y="469011"/>
                    <a:pt x="261884" y="469011"/>
                  </a:cubicBezTo>
                  <a:cubicBezTo>
                    <a:pt x="261884" y="585266"/>
                    <a:pt x="323940" y="667467"/>
                    <a:pt x="483179" y="667467"/>
                  </a:cubicBezTo>
                  <a:cubicBezTo>
                    <a:pt x="610804" y="667467"/>
                    <a:pt x="733746" y="585266"/>
                    <a:pt x="775897" y="469011"/>
                  </a:cubicBezTo>
                  <a:lnTo>
                    <a:pt x="1035831" y="469011"/>
                  </a:lnTo>
                  <a:cubicBezTo>
                    <a:pt x="969091" y="710916"/>
                    <a:pt x="729062" y="877666"/>
                    <a:pt x="444540" y="877666"/>
                  </a:cubicBezTo>
                  <a:cubicBezTo>
                    <a:pt x="130746" y="877666"/>
                    <a:pt x="-19126" y="710916"/>
                    <a:pt x="1950" y="469011"/>
                  </a:cubicBezTo>
                  <a:close/>
                  <a:moveTo>
                    <a:pt x="604397" y="0"/>
                  </a:moveTo>
                  <a:cubicBezTo>
                    <a:pt x="889096" y="0"/>
                    <a:pt x="1066008" y="155252"/>
                    <a:pt x="1051949" y="382250"/>
                  </a:cubicBezTo>
                  <a:cubicBezTo>
                    <a:pt x="1051949" y="382250"/>
                    <a:pt x="1051949" y="382250"/>
                    <a:pt x="790682" y="382250"/>
                  </a:cubicBezTo>
                  <a:cubicBezTo>
                    <a:pt x="782481" y="288158"/>
                    <a:pt x="721557" y="210532"/>
                    <a:pt x="565734" y="210532"/>
                  </a:cubicBezTo>
                  <a:cubicBezTo>
                    <a:pt x="440373" y="210532"/>
                    <a:pt x="322041" y="288158"/>
                    <a:pt x="278692" y="382250"/>
                  </a:cubicBezTo>
                  <a:lnTo>
                    <a:pt x="18596" y="382250"/>
                  </a:lnTo>
                  <a:cubicBezTo>
                    <a:pt x="85377" y="155252"/>
                    <a:pt x="348988" y="0"/>
                    <a:pt x="604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0" name="Freeform 3">
              <a:extLst>
                <a:ext uri="{FF2B5EF4-FFF2-40B4-BE49-F238E27FC236}">
                  <a16:creationId xmlns:a16="http://schemas.microsoft.com/office/drawing/2014/main" id="{EA7597D8-B286-4E16-87BF-614D3937FE46}"/>
                </a:ext>
              </a:extLst>
            </p:cNvPr>
            <p:cNvSpPr>
              <a:spLocks/>
            </p:cNvSpPr>
            <p:nvPr/>
          </p:nvSpPr>
          <p:spPr bwMode="auto">
            <a:xfrm>
              <a:off x="4144558" y="2879163"/>
              <a:ext cx="1198300" cy="850003"/>
            </a:xfrm>
            <a:custGeom>
              <a:avLst/>
              <a:gdLst>
                <a:gd name="T0" fmla="*/ 784 w 953"/>
                <a:gd name="T1" fmla="*/ 0 h 676"/>
                <a:gd name="T2" fmla="*/ 953 w 953"/>
                <a:gd name="T3" fmla="*/ 0 h 676"/>
                <a:gd name="T4" fmla="*/ 835 w 953"/>
                <a:gd name="T5" fmla="*/ 676 h 676"/>
                <a:gd name="T6" fmla="*/ 642 w 953"/>
                <a:gd name="T7" fmla="*/ 676 h 676"/>
                <a:gd name="T8" fmla="*/ 715 w 953"/>
                <a:gd name="T9" fmla="*/ 254 h 676"/>
                <a:gd name="T10" fmla="*/ 469 w 953"/>
                <a:gd name="T11" fmla="*/ 466 h 676"/>
                <a:gd name="T12" fmla="*/ 439 w 953"/>
                <a:gd name="T13" fmla="*/ 466 h 676"/>
                <a:gd name="T14" fmla="*/ 267 w 953"/>
                <a:gd name="T15" fmla="*/ 254 h 676"/>
                <a:gd name="T16" fmla="*/ 194 w 953"/>
                <a:gd name="T17" fmla="*/ 676 h 676"/>
                <a:gd name="T18" fmla="*/ 0 w 953"/>
                <a:gd name="T19" fmla="*/ 676 h 676"/>
                <a:gd name="T20" fmla="*/ 118 w 953"/>
                <a:gd name="T21" fmla="*/ 0 h 676"/>
                <a:gd name="T22" fmla="*/ 287 w 953"/>
                <a:gd name="T23" fmla="*/ 0 h 676"/>
                <a:gd name="T24" fmla="*/ 492 w 953"/>
                <a:gd name="T25" fmla="*/ 251 h 676"/>
                <a:gd name="T26" fmla="*/ 784 w 953"/>
                <a:gd name="T27"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3" h="676">
                  <a:moveTo>
                    <a:pt x="784" y="0"/>
                  </a:moveTo>
                  <a:lnTo>
                    <a:pt x="953" y="0"/>
                  </a:lnTo>
                  <a:lnTo>
                    <a:pt x="835" y="676"/>
                  </a:lnTo>
                  <a:lnTo>
                    <a:pt x="642" y="676"/>
                  </a:lnTo>
                  <a:lnTo>
                    <a:pt x="715" y="254"/>
                  </a:lnTo>
                  <a:lnTo>
                    <a:pt x="469" y="466"/>
                  </a:lnTo>
                  <a:lnTo>
                    <a:pt x="439" y="466"/>
                  </a:lnTo>
                  <a:lnTo>
                    <a:pt x="267" y="254"/>
                  </a:lnTo>
                  <a:lnTo>
                    <a:pt x="194" y="676"/>
                  </a:lnTo>
                  <a:lnTo>
                    <a:pt x="0" y="676"/>
                  </a:lnTo>
                  <a:lnTo>
                    <a:pt x="118" y="0"/>
                  </a:lnTo>
                  <a:lnTo>
                    <a:pt x="287" y="0"/>
                  </a:lnTo>
                  <a:lnTo>
                    <a:pt x="492" y="251"/>
                  </a:lnTo>
                  <a:lnTo>
                    <a:pt x="7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4">
              <a:extLst>
                <a:ext uri="{FF2B5EF4-FFF2-40B4-BE49-F238E27FC236}">
                  <a16:creationId xmlns:a16="http://schemas.microsoft.com/office/drawing/2014/main" id="{C813289D-9D1B-4615-9017-1FDF22636E77}"/>
                </a:ext>
              </a:extLst>
            </p:cNvPr>
            <p:cNvSpPr>
              <a:spLocks/>
            </p:cNvSpPr>
            <p:nvPr/>
          </p:nvSpPr>
          <p:spPr bwMode="auto">
            <a:xfrm>
              <a:off x="6205433" y="2879163"/>
              <a:ext cx="391051" cy="850003"/>
            </a:xfrm>
            <a:custGeom>
              <a:avLst/>
              <a:gdLst>
                <a:gd name="T0" fmla="*/ 193 w 311"/>
                <a:gd name="T1" fmla="*/ 676 h 676"/>
                <a:gd name="T2" fmla="*/ 0 w 311"/>
                <a:gd name="T3" fmla="*/ 676 h 676"/>
                <a:gd name="T4" fmla="*/ 117 w 311"/>
                <a:gd name="T5" fmla="*/ 0 h 676"/>
                <a:gd name="T6" fmla="*/ 311 w 311"/>
                <a:gd name="T7" fmla="*/ 0 h 676"/>
                <a:gd name="T8" fmla="*/ 193 w 311"/>
                <a:gd name="T9" fmla="*/ 676 h 676"/>
              </a:gdLst>
              <a:ahLst/>
              <a:cxnLst>
                <a:cxn ang="0">
                  <a:pos x="T0" y="T1"/>
                </a:cxn>
                <a:cxn ang="0">
                  <a:pos x="T2" y="T3"/>
                </a:cxn>
                <a:cxn ang="0">
                  <a:pos x="T4" y="T5"/>
                </a:cxn>
                <a:cxn ang="0">
                  <a:pos x="T6" y="T7"/>
                </a:cxn>
                <a:cxn ang="0">
                  <a:pos x="T8" y="T9"/>
                </a:cxn>
              </a:cxnLst>
              <a:rect l="0" t="0" r="r" b="b"/>
              <a:pathLst>
                <a:path w="311" h="676">
                  <a:moveTo>
                    <a:pt x="193" y="676"/>
                  </a:moveTo>
                  <a:lnTo>
                    <a:pt x="0" y="676"/>
                  </a:lnTo>
                  <a:lnTo>
                    <a:pt x="117" y="0"/>
                  </a:lnTo>
                  <a:lnTo>
                    <a:pt x="311" y="0"/>
                  </a:lnTo>
                  <a:lnTo>
                    <a:pt x="193"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5">
              <a:extLst>
                <a:ext uri="{FF2B5EF4-FFF2-40B4-BE49-F238E27FC236}">
                  <a16:creationId xmlns:a16="http://schemas.microsoft.com/office/drawing/2014/main" id="{0B6845FE-8664-45A0-B639-144955A1DED6}"/>
                </a:ext>
              </a:extLst>
            </p:cNvPr>
            <p:cNvSpPr>
              <a:spLocks/>
            </p:cNvSpPr>
            <p:nvPr/>
          </p:nvSpPr>
          <p:spPr bwMode="auto">
            <a:xfrm>
              <a:off x="6656838" y="2879163"/>
              <a:ext cx="788388" cy="850003"/>
            </a:xfrm>
            <a:custGeom>
              <a:avLst/>
              <a:gdLst>
                <a:gd name="T0" fmla="*/ 606 w 627"/>
                <a:gd name="T1" fmla="*/ 124 h 676"/>
                <a:gd name="T2" fmla="*/ 409 w 627"/>
                <a:gd name="T3" fmla="*/ 124 h 676"/>
                <a:gd name="T4" fmla="*/ 312 w 627"/>
                <a:gd name="T5" fmla="*/ 676 h 676"/>
                <a:gd name="T6" fmla="*/ 119 w 627"/>
                <a:gd name="T7" fmla="*/ 676 h 676"/>
                <a:gd name="T8" fmla="*/ 215 w 627"/>
                <a:gd name="T9" fmla="*/ 124 h 676"/>
                <a:gd name="T10" fmla="*/ 0 w 627"/>
                <a:gd name="T11" fmla="*/ 124 h 676"/>
                <a:gd name="T12" fmla="*/ 22 w 627"/>
                <a:gd name="T13" fmla="*/ 0 h 676"/>
                <a:gd name="T14" fmla="*/ 627 w 627"/>
                <a:gd name="T15" fmla="*/ 0 h 676"/>
                <a:gd name="T16" fmla="*/ 606 w 627"/>
                <a:gd name="T17" fmla="*/ 124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676">
                  <a:moveTo>
                    <a:pt x="606" y="124"/>
                  </a:moveTo>
                  <a:lnTo>
                    <a:pt x="409" y="124"/>
                  </a:lnTo>
                  <a:lnTo>
                    <a:pt x="312" y="676"/>
                  </a:lnTo>
                  <a:lnTo>
                    <a:pt x="119" y="676"/>
                  </a:lnTo>
                  <a:lnTo>
                    <a:pt x="215" y="124"/>
                  </a:lnTo>
                  <a:lnTo>
                    <a:pt x="0" y="124"/>
                  </a:lnTo>
                  <a:lnTo>
                    <a:pt x="22" y="0"/>
                  </a:lnTo>
                  <a:lnTo>
                    <a:pt x="627" y="0"/>
                  </a:lnTo>
                  <a:lnTo>
                    <a:pt x="60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3" name="Freeform 6">
              <a:extLst>
                <a:ext uri="{FF2B5EF4-FFF2-40B4-BE49-F238E27FC236}">
                  <a16:creationId xmlns:a16="http://schemas.microsoft.com/office/drawing/2014/main" id="{FC4F4EAE-BDBD-438D-A79A-82C74ACEECBC}"/>
                </a:ext>
              </a:extLst>
            </p:cNvPr>
            <p:cNvSpPr>
              <a:spLocks/>
            </p:cNvSpPr>
            <p:nvPr/>
          </p:nvSpPr>
          <p:spPr bwMode="auto">
            <a:xfrm>
              <a:off x="7386129" y="2879163"/>
              <a:ext cx="867604" cy="850003"/>
            </a:xfrm>
            <a:custGeom>
              <a:avLst/>
              <a:gdLst>
                <a:gd name="T0" fmla="*/ 571 w 690"/>
                <a:gd name="T1" fmla="*/ 676 h 676"/>
                <a:gd name="T2" fmla="*/ 0 w 690"/>
                <a:gd name="T3" fmla="*/ 676 h 676"/>
                <a:gd name="T4" fmla="*/ 118 w 690"/>
                <a:gd name="T5" fmla="*/ 0 h 676"/>
                <a:gd name="T6" fmla="*/ 690 w 690"/>
                <a:gd name="T7" fmla="*/ 0 h 676"/>
                <a:gd name="T8" fmla="*/ 668 w 690"/>
                <a:gd name="T9" fmla="*/ 124 h 676"/>
                <a:gd name="T10" fmla="*/ 289 w 690"/>
                <a:gd name="T11" fmla="*/ 124 h 676"/>
                <a:gd name="T12" fmla="*/ 265 w 690"/>
                <a:gd name="T13" fmla="*/ 266 h 676"/>
                <a:gd name="T14" fmla="*/ 608 w 690"/>
                <a:gd name="T15" fmla="*/ 266 h 676"/>
                <a:gd name="T16" fmla="*/ 586 w 690"/>
                <a:gd name="T17" fmla="*/ 389 h 676"/>
                <a:gd name="T18" fmla="*/ 243 w 690"/>
                <a:gd name="T19" fmla="*/ 389 h 676"/>
                <a:gd name="T20" fmla="*/ 215 w 690"/>
                <a:gd name="T21" fmla="*/ 552 h 676"/>
                <a:gd name="T22" fmla="*/ 594 w 690"/>
                <a:gd name="T23" fmla="*/ 552 h 676"/>
                <a:gd name="T24" fmla="*/ 571 w 690"/>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676">
                  <a:moveTo>
                    <a:pt x="571" y="676"/>
                  </a:moveTo>
                  <a:lnTo>
                    <a:pt x="0" y="676"/>
                  </a:lnTo>
                  <a:lnTo>
                    <a:pt x="118" y="0"/>
                  </a:lnTo>
                  <a:lnTo>
                    <a:pt x="690" y="0"/>
                  </a:lnTo>
                  <a:lnTo>
                    <a:pt x="668" y="124"/>
                  </a:lnTo>
                  <a:lnTo>
                    <a:pt x="289" y="124"/>
                  </a:lnTo>
                  <a:lnTo>
                    <a:pt x="265" y="266"/>
                  </a:lnTo>
                  <a:lnTo>
                    <a:pt x="608" y="266"/>
                  </a:lnTo>
                  <a:lnTo>
                    <a:pt x="586" y="389"/>
                  </a:lnTo>
                  <a:lnTo>
                    <a:pt x="243" y="389"/>
                  </a:lnTo>
                  <a:lnTo>
                    <a:pt x="215" y="552"/>
                  </a:lnTo>
                  <a:lnTo>
                    <a:pt x="594" y="552"/>
                  </a:lnTo>
                  <a:lnTo>
                    <a:pt x="571"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4" name="Freeform 7">
              <a:extLst>
                <a:ext uri="{FF2B5EF4-FFF2-40B4-BE49-F238E27FC236}">
                  <a16:creationId xmlns:a16="http://schemas.microsoft.com/office/drawing/2014/main" id="{89C45BBF-4782-4463-ACED-75D245804BA2}"/>
                </a:ext>
              </a:extLst>
            </p:cNvPr>
            <p:cNvSpPr>
              <a:spLocks/>
            </p:cNvSpPr>
            <p:nvPr/>
          </p:nvSpPr>
          <p:spPr bwMode="auto">
            <a:xfrm>
              <a:off x="2171701" y="2869104"/>
              <a:ext cx="944306" cy="870122"/>
            </a:xfrm>
            <a:custGeom>
              <a:avLst/>
              <a:gdLst>
                <a:gd name="T0" fmla="*/ 15 w 807"/>
                <a:gd name="T1" fmla="*/ 370 h 741"/>
                <a:gd name="T2" fmla="*/ 84 w 807"/>
                <a:gd name="T3" fmla="*/ 623 h 741"/>
                <a:gd name="T4" fmla="*/ 403 w 807"/>
                <a:gd name="T5" fmla="*/ 741 h 741"/>
                <a:gd name="T6" fmla="*/ 685 w 807"/>
                <a:gd name="T7" fmla="*/ 682 h 741"/>
                <a:gd name="T8" fmla="*/ 692 w 807"/>
                <a:gd name="T9" fmla="*/ 679 h 741"/>
                <a:gd name="T10" fmla="*/ 727 w 807"/>
                <a:gd name="T11" fmla="*/ 492 h 741"/>
                <a:gd name="T12" fmla="*/ 702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5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5" y="370"/>
                  </a:moveTo>
                  <a:cubicBezTo>
                    <a:pt x="0" y="466"/>
                    <a:pt x="24" y="556"/>
                    <a:pt x="84" y="623"/>
                  </a:cubicBezTo>
                  <a:cubicBezTo>
                    <a:pt x="153" y="700"/>
                    <a:pt x="263" y="741"/>
                    <a:pt x="403" y="741"/>
                  </a:cubicBezTo>
                  <a:cubicBezTo>
                    <a:pt x="505" y="741"/>
                    <a:pt x="584" y="724"/>
                    <a:pt x="685" y="682"/>
                  </a:cubicBezTo>
                  <a:cubicBezTo>
                    <a:pt x="692" y="679"/>
                    <a:pt x="692" y="679"/>
                    <a:pt x="692" y="679"/>
                  </a:cubicBezTo>
                  <a:cubicBezTo>
                    <a:pt x="727" y="492"/>
                    <a:pt x="727" y="492"/>
                    <a:pt x="727" y="492"/>
                  </a:cubicBezTo>
                  <a:cubicBezTo>
                    <a:pt x="702" y="502"/>
                    <a:pt x="702" y="502"/>
                    <a:pt x="702" y="502"/>
                  </a:cubicBezTo>
                  <a:cubicBezTo>
                    <a:pt x="604" y="543"/>
                    <a:pt x="538" y="568"/>
                    <a:pt x="450" y="568"/>
                  </a:cubicBezTo>
                  <a:cubicBezTo>
                    <a:pt x="371" y="568"/>
                    <a:pt x="307" y="545"/>
                    <a:pt x="269" y="502"/>
                  </a:cubicBezTo>
                  <a:cubicBezTo>
                    <a:pt x="238" y="467"/>
                    <a:pt x="226"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1" y="22"/>
                    <a:pt x="640" y="0"/>
                    <a:pt x="533" y="0"/>
                  </a:cubicBezTo>
                  <a:cubicBezTo>
                    <a:pt x="233" y="0"/>
                    <a:pt x="45" y="187"/>
                    <a:pt x="15"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5" name="Freeform 8">
              <a:extLst>
                <a:ext uri="{FF2B5EF4-FFF2-40B4-BE49-F238E27FC236}">
                  <a16:creationId xmlns:a16="http://schemas.microsoft.com/office/drawing/2014/main" id="{D5688300-84F9-479C-9B0C-C7ED02050FD9}"/>
                </a:ext>
              </a:extLst>
            </p:cNvPr>
            <p:cNvSpPr>
              <a:spLocks/>
            </p:cNvSpPr>
            <p:nvPr/>
          </p:nvSpPr>
          <p:spPr bwMode="auto">
            <a:xfrm>
              <a:off x="8200923" y="2869104"/>
              <a:ext cx="944306" cy="870122"/>
            </a:xfrm>
            <a:custGeom>
              <a:avLst/>
              <a:gdLst>
                <a:gd name="T0" fmla="*/ 16 w 807"/>
                <a:gd name="T1" fmla="*/ 370 h 741"/>
                <a:gd name="T2" fmla="*/ 84 w 807"/>
                <a:gd name="T3" fmla="*/ 623 h 741"/>
                <a:gd name="T4" fmla="*/ 404 w 807"/>
                <a:gd name="T5" fmla="*/ 741 h 741"/>
                <a:gd name="T6" fmla="*/ 685 w 807"/>
                <a:gd name="T7" fmla="*/ 682 h 741"/>
                <a:gd name="T8" fmla="*/ 692 w 807"/>
                <a:gd name="T9" fmla="*/ 679 h 741"/>
                <a:gd name="T10" fmla="*/ 727 w 807"/>
                <a:gd name="T11" fmla="*/ 492 h 741"/>
                <a:gd name="T12" fmla="*/ 703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6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6" y="370"/>
                  </a:moveTo>
                  <a:cubicBezTo>
                    <a:pt x="0" y="466"/>
                    <a:pt x="24" y="556"/>
                    <a:pt x="84" y="623"/>
                  </a:cubicBezTo>
                  <a:cubicBezTo>
                    <a:pt x="153" y="700"/>
                    <a:pt x="263" y="741"/>
                    <a:pt x="404" y="741"/>
                  </a:cubicBezTo>
                  <a:cubicBezTo>
                    <a:pt x="506" y="741"/>
                    <a:pt x="585" y="724"/>
                    <a:pt x="685" y="682"/>
                  </a:cubicBezTo>
                  <a:cubicBezTo>
                    <a:pt x="692" y="679"/>
                    <a:pt x="692" y="679"/>
                    <a:pt x="692" y="679"/>
                  </a:cubicBezTo>
                  <a:cubicBezTo>
                    <a:pt x="727" y="492"/>
                    <a:pt x="727" y="492"/>
                    <a:pt x="727" y="492"/>
                  </a:cubicBezTo>
                  <a:cubicBezTo>
                    <a:pt x="703" y="502"/>
                    <a:pt x="703" y="502"/>
                    <a:pt x="703" y="502"/>
                  </a:cubicBezTo>
                  <a:cubicBezTo>
                    <a:pt x="604" y="543"/>
                    <a:pt x="538" y="568"/>
                    <a:pt x="450" y="568"/>
                  </a:cubicBezTo>
                  <a:cubicBezTo>
                    <a:pt x="372" y="568"/>
                    <a:pt x="308" y="545"/>
                    <a:pt x="269" y="502"/>
                  </a:cubicBezTo>
                  <a:cubicBezTo>
                    <a:pt x="239" y="467"/>
                    <a:pt x="227"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2" y="22"/>
                    <a:pt x="640" y="0"/>
                    <a:pt x="533" y="0"/>
                  </a:cubicBezTo>
                  <a:cubicBezTo>
                    <a:pt x="233" y="0"/>
                    <a:pt x="46" y="187"/>
                    <a:pt x="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6" name="Freeform 9">
              <a:extLst>
                <a:ext uri="{FF2B5EF4-FFF2-40B4-BE49-F238E27FC236}">
                  <a16:creationId xmlns:a16="http://schemas.microsoft.com/office/drawing/2014/main" id="{D44CF76C-2898-4E6C-B569-EAF742849C6E}"/>
                </a:ext>
              </a:extLst>
            </p:cNvPr>
            <p:cNvSpPr>
              <a:spLocks/>
            </p:cNvSpPr>
            <p:nvPr/>
          </p:nvSpPr>
          <p:spPr bwMode="auto">
            <a:xfrm>
              <a:off x="9104992" y="2879163"/>
              <a:ext cx="1044897" cy="850003"/>
            </a:xfrm>
            <a:custGeom>
              <a:avLst/>
              <a:gdLst>
                <a:gd name="T0" fmla="*/ 714 w 831"/>
                <a:gd name="T1" fmla="*/ 676 h 676"/>
                <a:gd name="T2" fmla="*/ 521 w 831"/>
                <a:gd name="T3" fmla="*/ 676 h 676"/>
                <a:gd name="T4" fmla="*/ 571 w 831"/>
                <a:gd name="T5" fmla="*/ 389 h 676"/>
                <a:gd name="T6" fmla="*/ 243 w 831"/>
                <a:gd name="T7" fmla="*/ 389 h 676"/>
                <a:gd name="T8" fmla="*/ 193 w 831"/>
                <a:gd name="T9" fmla="*/ 676 h 676"/>
                <a:gd name="T10" fmla="*/ 0 w 831"/>
                <a:gd name="T11" fmla="*/ 676 h 676"/>
                <a:gd name="T12" fmla="*/ 119 w 831"/>
                <a:gd name="T13" fmla="*/ 0 h 676"/>
                <a:gd name="T14" fmla="*/ 311 w 831"/>
                <a:gd name="T15" fmla="*/ 0 h 676"/>
                <a:gd name="T16" fmla="*/ 265 w 831"/>
                <a:gd name="T17" fmla="*/ 266 h 676"/>
                <a:gd name="T18" fmla="*/ 593 w 831"/>
                <a:gd name="T19" fmla="*/ 266 h 676"/>
                <a:gd name="T20" fmla="*/ 638 w 831"/>
                <a:gd name="T21" fmla="*/ 0 h 676"/>
                <a:gd name="T22" fmla="*/ 831 w 831"/>
                <a:gd name="T23" fmla="*/ 0 h 676"/>
                <a:gd name="T24" fmla="*/ 714 w 831"/>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1" h="676">
                  <a:moveTo>
                    <a:pt x="714" y="676"/>
                  </a:moveTo>
                  <a:lnTo>
                    <a:pt x="521" y="676"/>
                  </a:lnTo>
                  <a:lnTo>
                    <a:pt x="571" y="389"/>
                  </a:lnTo>
                  <a:lnTo>
                    <a:pt x="243" y="389"/>
                  </a:lnTo>
                  <a:lnTo>
                    <a:pt x="193" y="676"/>
                  </a:lnTo>
                  <a:lnTo>
                    <a:pt x="0" y="676"/>
                  </a:lnTo>
                  <a:lnTo>
                    <a:pt x="119" y="0"/>
                  </a:lnTo>
                  <a:lnTo>
                    <a:pt x="311" y="0"/>
                  </a:lnTo>
                  <a:lnTo>
                    <a:pt x="265" y="266"/>
                  </a:lnTo>
                  <a:lnTo>
                    <a:pt x="593" y="266"/>
                  </a:lnTo>
                  <a:lnTo>
                    <a:pt x="638" y="0"/>
                  </a:lnTo>
                  <a:lnTo>
                    <a:pt x="831" y="0"/>
                  </a:lnTo>
                  <a:lnTo>
                    <a:pt x="714"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7" name="Freeform 10">
              <a:extLst>
                <a:ext uri="{FF2B5EF4-FFF2-40B4-BE49-F238E27FC236}">
                  <a16:creationId xmlns:a16="http://schemas.microsoft.com/office/drawing/2014/main" id="{7321B92F-930E-425D-B547-C120D70BA47A}"/>
                </a:ext>
              </a:extLst>
            </p:cNvPr>
            <p:cNvSpPr>
              <a:spLocks noEditPoints="1"/>
            </p:cNvSpPr>
            <p:nvPr/>
          </p:nvSpPr>
          <p:spPr bwMode="auto">
            <a:xfrm>
              <a:off x="5307651" y="2879163"/>
              <a:ext cx="880178" cy="850003"/>
            </a:xfrm>
            <a:custGeom>
              <a:avLst/>
              <a:gdLst>
                <a:gd name="T0" fmla="*/ 311 w 752"/>
                <a:gd name="T1" fmla="*/ 132 h 723"/>
                <a:gd name="T2" fmla="*/ 420 w 752"/>
                <a:gd name="T3" fmla="*/ 132 h 723"/>
                <a:gd name="T4" fmla="*/ 512 w 752"/>
                <a:gd name="T5" fmla="*/ 209 h 723"/>
                <a:gd name="T6" fmla="*/ 393 w 752"/>
                <a:gd name="T7" fmla="*/ 287 h 723"/>
                <a:gd name="T8" fmla="*/ 284 w 752"/>
                <a:gd name="T9" fmla="*/ 287 h 723"/>
                <a:gd name="T10" fmla="*/ 311 w 752"/>
                <a:gd name="T11" fmla="*/ 132 h 723"/>
                <a:gd name="T12" fmla="*/ 127 w 752"/>
                <a:gd name="T13" fmla="*/ 0 h 723"/>
                <a:gd name="T14" fmla="*/ 0 w 752"/>
                <a:gd name="T15" fmla="*/ 723 h 723"/>
                <a:gd name="T16" fmla="*/ 405 w 752"/>
                <a:gd name="T17" fmla="*/ 723 h 723"/>
                <a:gd name="T18" fmla="*/ 737 w 752"/>
                <a:gd name="T19" fmla="*/ 511 h 723"/>
                <a:gd name="T20" fmla="*/ 592 w 752"/>
                <a:gd name="T21" fmla="*/ 325 h 723"/>
                <a:gd name="T22" fmla="*/ 731 w 752"/>
                <a:gd name="T23" fmla="*/ 181 h 723"/>
                <a:gd name="T24" fmla="*/ 487 w 752"/>
                <a:gd name="T25" fmla="*/ 0 h 723"/>
                <a:gd name="T26" fmla="*/ 127 w 752"/>
                <a:gd name="T27" fmla="*/ 0 h 723"/>
                <a:gd name="T28" fmla="*/ 261 w 752"/>
                <a:gd name="T29" fmla="*/ 420 h 723"/>
                <a:gd name="T30" fmla="*/ 406 w 752"/>
                <a:gd name="T31" fmla="*/ 420 h 723"/>
                <a:gd name="T32" fmla="*/ 519 w 752"/>
                <a:gd name="T33" fmla="*/ 501 h 723"/>
                <a:gd name="T34" fmla="*/ 348 w 752"/>
                <a:gd name="T35" fmla="*/ 590 h 723"/>
                <a:gd name="T36" fmla="*/ 231 w 752"/>
                <a:gd name="T37" fmla="*/ 590 h 723"/>
                <a:gd name="T38" fmla="*/ 261 w 752"/>
                <a:gd name="T39" fmla="*/ 42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2" h="723">
                  <a:moveTo>
                    <a:pt x="311" y="132"/>
                  </a:moveTo>
                  <a:cubicBezTo>
                    <a:pt x="420" y="132"/>
                    <a:pt x="420" y="132"/>
                    <a:pt x="420" y="132"/>
                  </a:cubicBezTo>
                  <a:cubicBezTo>
                    <a:pt x="495" y="132"/>
                    <a:pt x="519" y="172"/>
                    <a:pt x="512" y="209"/>
                  </a:cubicBezTo>
                  <a:cubicBezTo>
                    <a:pt x="506" y="247"/>
                    <a:pt x="468" y="287"/>
                    <a:pt x="393" y="287"/>
                  </a:cubicBezTo>
                  <a:cubicBezTo>
                    <a:pt x="284" y="287"/>
                    <a:pt x="284" y="287"/>
                    <a:pt x="284" y="287"/>
                  </a:cubicBezTo>
                  <a:lnTo>
                    <a:pt x="311" y="132"/>
                  </a:lnTo>
                  <a:close/>
                  <a:moveTo>
                    <a:pt x="127" y="0"/>
                  </a:moveTo>
                  <a:cubicBezTo>
                    <a:pt x="0" y="723"/>
                    <a:pt x="0" y="723"/>
                    <a:pt x="0" y="723"/>
                  </a:cubicBezTo>
                  <a:cubicBezTo>
                    <a:pt x="405" y="723"/>
                    <a:pt x="405" y="723"/>
                    <a:pt x="405" y="723"/>
                  </a:cubicBezTo>
                  <a:cubicBezTo>
                    <a:pt x="648" y="723"/>
                    <a:pt x="722" y="594"/>
                    <a:pt x="737" y="511"/>
                  </a:cubicBezTo>
                  <a:cubicBezTo>
                    <a:pt x="752" y="426"/>
                    <a:pt x="706" y="352"/>
                    <a:pt x="592" y="325"/>
                  </a:cubicBezTo>
                  <a:cubicBezTo>
                    <a:pt x="667" y="296"/>
                    <a:pt x="720" y="242"/>
                    <a:pt x="731" y="181"/>
                  </a:cubicBezTo>
                  <a:cubicBezTo>
                    <a:pt x="745" y="101"/>
                    <a:pt x="683" y="0"/>
                    <a:pt x="487" y="0"/>
                  </a:cubicBezTo>
                  <a:lnTo>
                    <a:pt x="127" y="0"/>
                  </a:lnTo>
                  <a:close/>
                  <a:moveTo>
                    <a:pt x="261" y="420"/>
                  </a:moveTo>
                  <a:cubicBezTo>
                    <a:pt x="406" y="420"/>
                    <a:pt x="406" y="420"/>
                    <a:pt x="406" y="420"/>
                  </a:cubicBezTo>
                  <a:cubicBezTo>
                    <a:pt x="479" y="420"/>
                    <a:pt x="528" y="448"/>
                    <a:pt x="519" y="501"/>
                  </a:cubicBezTo>
                  <a:cubicBezTo>
                    <a:pt x="508" y="564"/>
                    <a:pt x="463" y="590"/>
                    <a:pt x="348" y="590"/>
                  </a:cubicBezTo>
                  <a:cubicBezTo>
                    <a:pt x="231" y="590"/>
                    <a:pt x="231" y="590"/>
                    <a:pt x="231" y="590"/>
                  </a:cubicBezTo>
                  <a:lnTo>
                    <a:pt x="261"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
        <p:nvSpPr>
          <p:cNvPr id="19" name="Title Placeholder 1">
            <a:extLst>
              <a:ext uri="{FF2B5EF4-FFF2-40B4-BE49-F238E27FC236}">
                <a16:creationId xmlns:a16="http://schemas.microsoft.com/office/drawing/2014/main" id="{82A870FC-DE80-4DE8-B65A-FC15CB3C110E}"/>
              </a:ext>
            </a:extLst>
          </p:cNvPr>
          <p:cNvSpPr>
            <a:spLocks noGrp="1"/>
          </p:cNvSpPr>
          <p:nvPr>
            <p:ph type="title"/>
          </p:nvPr>
        </p:nvSpPr>
        <p:spPr>
          <a:xfrm>
            <a:off x="121356" y="109562"/>
            <a:ext cx="10854301" cy="91091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6456040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804" r:id="rId13"/>
    <p:sldLayoutId id="2147483805" r:id="rId14"/>
    <p:sldLayoutId id="2147483806" r:id="rId15"/>
    <p:sldLayoutId id="2147483839" r:id="rId16"/>
    <p:sldLayoutId id="2147483841" r:id="rId17"/>
    <p:sldLayoutId id="2147483842" r:id="rId18"/>
    <p:sldLayoutId id="2147483843" r:id="rId19"/>
  </p:sldLayoutIdLst>
  <p:hf hdr="0" ftr="0" dt="0"/>
  <p:txStyles>
    <p:titleStyle>
      <a:lvl1pPr algn="l" defTabSz="914583" rtl="0" eaLnBrk="1" latinLnBrk="0" hangingPunct="1">
        <a:lnSpc>
          <a:spcPct val="90000"/>
        </a:lnSpc>
        <a:spcBef>
          <a:spcPct val="0"/>
        </a:spcBef>
        <a:buNone/>
        <a:defRPr sz="4000" kern="1200" cap="all" baseline="0">
          <a:solidFill>
            <a:schemeClr val="bg1"/>
          </a:solidFill>
          <a:latin typeface="+mj-lt"/>
          <a:ea typeface="+mj-ea"/>
          <a:cs typeface="+mj-cs"/>
        </a:defRPr>
      </a:lvl1pPr>
    </p:titleStyle>
    <p:bodyStyle>
      <a:lvl1pPr marL="228646" indent="-228646" algn="l" defTabSz="9145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937" indent="-228646" algn="l" defTabSz="91458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9" indent="-228646" algn="l" defTabSz="91458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520"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811"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aaa-it-security/CyberRange/blob/main/dgadeoded.txt" TargetMode="External"/><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atc-project/atc-rea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fcs.dk/da/cybertruslen/trusselsvurderinger/cybertruslen-mod-danmar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ttack.mitre.org/techniques/T1197/"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rowdstrike.com/cybersecurity-101/threat-intelligence/"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David@forsurenotmalicious.dk"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up of a microphone&#10;&#10;Description automatically generated with low confidence">
            <a:extLst>
              <a:ext uri="{FF2B5EF4-FFF2-40B4-BE49-F238E27FC236}">
                <a16:creationId xmlns:a16="http://schemas.microsoft.com/office/drawing/2014/main" id="{E3B39D46-9344-4B39-AAB4-DA55B0F123A4}"/>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r="4509" b="4534"/>
          <a:stretch/>
        </p:blipFill>
        <p:spPr>
          <a:xfrm>
            <a:off x="176" y="1"/>
            <a:ext cx="12194822" cy="6857802"/>
          </a:xfrm>
          <a:prstGeom prst="rect">
            <a:avLst/>
          </a:prstGeom>
        </p:spPr>
      </p:pic>
      <p:sp>
        <p:nvSpPr>
          <p:cNvPr id="4" name="Rectangle 3">
            <a:extLst>
              <a:ext uri="{FF2B5EF4-FFF2-40B4-BE49-F238E27FC236}">
                <a16:creationId xmlns:a16="http://schemas.microsoft.com/office/drawing/2014/main" id="{2EF22E5F-9D16-4A8C-99DD-66EAD29D0253}"/>
              </a:ext>
            </a:extLst>
          </p:cNvPr>
          <p:cNvSpPr/>
          <p:nvPr/>
        </p:nvSpPr>
        <p:spPr>
          <a:xfrm>
            <a:off x="353" y="-38218"/>
            <a:ext cx="12194822" cy="6857802"/>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65"/>
            <a:endParaRPr lang="en-IN" sz="2399">
              <a:solidFill>
                <a:prstClr val="white"/>
              </a:solidFill>
              <a:latin typeface="Calibri"/>
            </a:endParaRPr>
          </a:p>
        </p:txBody>
      </p:sp>
      <p:grpSp>
        <p:nvGrpSpPr>
          <p:cNvPr id="5" name="Group 4">
            <a:extLst>
              <a:ext uri="{FF2B5EF4-FFF2-40B4-BE49-F238E27FC236}">
                <a16:creationId xmlns:a16="http://schemas.microsoft.com/office/drawing/2014/main" id="{7A383446-BD61-434F-8B1A-020662CF86B1}"/>
              </a:ext>
            </a:extLst>
          </p:cNvPr>
          <p:cNvGrpSpPr/>
          <p:nvPr/>
        </p:nvGrpSpPr>
        <p:grpSpPr>
          <a:xfrm>
            <a:off x="3310935" y="1340829"/>
            <a:ext cx="8879303" cy="4467519"/>
            <a:chOff x="1019434" y="620713"/>
            <a:chExt cx="11169392" cy="5619751"/>
          </a:xfrm>
          <a:blipFill dpi="0" rotWithShape="1">
            <a:blip r:embed="rId4"/>
            <a:srcRect/>
            <a:stretch>
              <a:fillRect/>
            </a:stretch>
          </a:blipFill>
        </p:grpSpPr>
        <p:sp>
          <p:nvSpPr>
            <p:cNvPr id="6" name="Freeform 6">
              <a:extLst>
                <a:ext uri="{FF2B5EF4-FFF2-40B4-BE49-F238E27FC236}">
                  <a16:creationId xmlns:a16="http://schemas.microsoft.com/office/drawing/2014/main" id="{A2EEE8AD-0893-4889-8299-5B6498CAAB2C}"/>
                </a:ext>
              </a:extLst>
            </p:cNvPr>
            <p:cNvSpPr>
              <a:spLocks/>
            </p:cNvSpPr>
            <p:nvPr/>
          </p:nvSpPr>
          <p:spPr bwMode="auto">
            <a:xfrm>
              <a:off x="6641388" y="4403726"/>
              <a:ext cx="3675039" cy="1836738"/>
            </a:xfrm>
            <a:custGeom>
              <a:avLst/>
              <a:gdLst>
                <a:gd name="T0" fmla="*/ 0 w 2318"/>
                <a:gd name="T1" fmla="*/ 1157 h 1157"/>
                <a:gd name="T2" fmla="*/ 2318 w 2318"/>
                <a:gd name="T3" fmla="*/ 1157 h 1157"/>
                <a:gd name="T4" fmla="*/ 1159 w 2318"/>
                <a:gd name="T5" fmla="*/ 0 h 1157"/>
                <a:gd name="T6" fmla="*/ 0 w 2318"/>
                <a:gd name="T7" fmla="*/ 1157 h 1157"/>
              </a:gdLst>
              <a:ahLst/>
              <a:cxnLst>
                <a:cxn ang="0">
                  <a:pos x="T0" y="T1"/>
                </a:cxn>
                <a:cxn ang="0">
                  <a:pos x="T2" y="T3"/>
                </a:cxn>
                <a:cxn ang="0">
                  <a:pos x="T4" y="T5"/>
                </a:cxn>
                <a:cxn ang="0">
                  <a:pos x="T6" y="T7"/>
                </a:cxn>
              </a:cxnLst>
              <a:rect l="0" t="0" r="r" b="b"/>
              <a:pathLst>
                <a:path w="2318" h="1157">
                  <a:moveTo>
                    <a:pt x="0" y="1157"/>
                  </a:moveTo>
                  <a:lnTo>
                    <a:pt x="2318" y="1157"/>
                  </a:lnTo>
                  <a:lnTo>
                    <a:pt x="1159" y="0"/>
                  </a:lnTo>
                  <a:lnTo>
                    <a:pt x="0" y="1157"/>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7" name="Freeform 7">
              <a:extLst>
                <a:ext uri="{FF2B5EF4-FFF2-40B4-BE49-F238E27FC236}">
                  <a16:creationId xmlns:a16="http://schemas.microsoft.com/office/drawing/2014/main" id="{97868887-ED75-4556-B1DF-8062CF86DF64}"/>
                </a:ext>
              </a:extLst>
            </p:cNvPr>
            <p:cNvSpPr>
              <a:spLocks/>
            </p:cNvSpPr>
            <p:nvPr/>
          </p:nvSpPr>
          <p:spPr bwMode="auto">
            <a:xfrm>
              <a:off x="1019434" y="620713"/>
              <a:ext cx="3675039" cy="1836738"/>
            </a:xfrm>
            <a:custGeom>
              <a:avLst/>
              <a:gdLst>
                <a:gd name="T0" fmla="*/ 0 w 2318"/>
                <a:gd name="T1" fmla="*/ 0 h 1157"/>
                <a:gd name="T2" fmla="*/ 1159 w 2318"/>
                <a:gd name="T3" fmla="*/ 1157 h 1157"/>
                <a:gd name="T4" fmla="*/ 2318 w 2318"/>
                <a:gd name="T5" fmla="*/ 0 h 1157"/>
                <a:gd name="T6" fmla="*/ 0 w 2318"/>
                <a:gd name="T7" fmla="*/ 0 h 1157"/>
              </a:gdLst>
              <a:ahLst/>
              <a:cxnLst>
                <a:cxn ang="0">
                  <a:pos x="T0" y="T1"/>
                </a:cxn>
                <a:cxn ang="0">
                  <a:pos x="T2" y="T3"/>
                </a:cxn>
                <a:cxn ang="0">
                  <a:pos x="T4" y="T5"/>
                </a:cxn>
                <a:cxn ang="0">
                  <a:pos x="T6" y="T7"/>
                </a:cxn>
              </a:cxnLst>
              <a:rect l="0" t="0" r="r" b="b"/>
              <a:pathLst>
                <a:path w="2318" h="1157">
                  <a:moveTo>
                    <a:pt x="0" y="0"/>
                  </a:moveTo>
                  <a:lnTo>
                    <a:pt x="1159" y="1157"/>
                  </a:lnTo>
                  <a:lnTo>
                    <a:pt x="2318" y="0"/>
                  </a:lnTo>
                  <a:lnTo>
                    <a:pt x="0" y="0"/>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8" name="Freeform 8">
              <a:extLst>
                <a:ext uri="{FF2B5EF4-FFF2-40B4-BE49-F238E27FC236}">
                  <a16:creationId xmlns:a16="http://schemas.microsoft.com/office/drawing/2014/main" id="{22A62A08-D484-4558-BF4A-85681E70EFA0}"/>
                </a:ext>
              </a:extLst>
            </p:cNvPr>
            <p:cNvSpPr>
              <a:spLocks/>
            </p:cNvSpPr>
            <p:nvPr/>
          </p:nvSpPr>
          <p:spPr bwMode="auto">
            <a:xfrm>
              <a:off x="4768988" y="2532063"/>
              <a:ext cx="3673454" cy="3671888"/>
            </a:xfrm>
            <a:custGeom>
              <a:avLst/>
              <a:gdLst>
                <a:gd name="T0" fmla="*/ 1158 w 2317"/>
                <a:gd name="T1" fmla="*/ 0 h 2313"/>
                <a:gd name="T2" fmla="*/ 0 w 2317"/>
                <a:gd name="T3" fmla="*/ 1156 h 2313"/>
                <a:gd name="T4" fmla="*/ 1158 w 2317"/>
                <a:gd name="T5" fmla="*/ 2313 h 2313"/>
                <a:gd name="T6" fmla="*/ 2317 w 2317"/>
                <a:gd name="T7" fmla="*/ 1156 h 2313"/>
                <a:gd name="T8" fmla="*/ 1158 w 2317"/>
                <a:gd name="T9" fmla="*/ 0 h 2313"/>
              </a:gdLst>
              <a:ahLst/>
              <a:cxnLst>
                <a:cxn ang="0">
                  <a:pos x="T0" y="T1"/>
                </a:cxn>
                <a:cxn ang="0">
                  <a:pos x="T2" y="T3"/>
                </a:cxn>
                <a:cxn ang="0">
                  <a:pos x="T4" y="T5"/>
                </a:cxn>
                <a:cxn ang="0">
                  <a:pos x="T6" y="T7"/>
                </a:cxn>
                <a:cxn ang="0">
                  <a:pos x="T8" y="T9"/>
                </a:cxn>
              </a:cxnLst>
              <a:rect l="0" t="0" r="r" b="b"/>
              <a:pathLst>
                <a:path w="2317" h="2313">
                  <a:moveTo>
                    <a:pt x="1158" y="0"/>
                  </a:moveTo>
                  <a:lnTo>
                    <a:pt x="0" y="1156"/>
                  </a:lnTo>
                  <a:lnTo>
                    <a:pt x="1158" y="2313"/>
                  </a:lnTo>
                  <a:lnTo>
                    <a:pt x="2317" y="1156"/>
                  </a:lnTo>
                  <a:lnTo>
                    <a:pt x="1158" y="0"/>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9" name="Freeform 9">
              <a:extLst>
                <a:ext uri="{FF2B5EF4-FFF2-40B4-BE49-F238E27FC236}">
                  <a16:creationId xmlns:a16="http://schemas.microsoft.com/office/drawing/2014/main" id="{8A1E2C06-7C4F-4DA3-B253-2EBB72B637A9}"/>
                </a:ext>
              </a:extLst>
            </p:cNvPr>
            <p:cNvSpPr>
              <a:spLocks/>
            </p:cNvSpPr>
            <p:nvPr/>
          </p:nvSpPr>
          <p:spPr bwMode="auto">
            <a:xfrm>
              <a:off x="2895004" y="4403726"/>
              <a:ext cx="3671868" cy="1836738"/>
            </a:xfrm>
            <a:custGeom>
              <a:avLst/>
              <a:gdLst>
                <a:gd name="T0" fmla="*/ 0 w 2316"/>
                <a:gd name="T1" fmla="*/ 1157 h 1157"/>
                <a:gd name="T2" fmla="*/ 2316 w 2316"/>
                <a:gd name="T3" fmla="*/ 1157 h 1157"/>
                <a:gd name="T4" fmla="*/ 1157 w 2316"/>
                <a:gd name="T5" fmla="*/ 0 h 1157"/>
                <a:gd name="T6" fmla="*/ 0 w 2316"/>
                <a:gd name="T7" fmla="*/ 1157 h 1157"/>
              </a:gdLst>
              <a:ahLst/>
              <a:cxnLst>
                <a:cxn ang="0">
                  <a:pos x="T0" y="T1"/>
                </a:cxn>
                <a:cxn ang="0">
                  <a:pos x="T2" y="T3"/>
                </a:cxn>
                <a:cxn ang="0">
                  <a:pos x="T4" y="T5"/>
                </a:cxn>
                <a:cxn ang="0">
                  <a:pos x="T6" y="T7"/>
                </a:cxn>
              </a:cxnLst>
              <a:rect l="0" t="0" r="r" b="b"/>
              <a:pathLst>
                <a:path w="2316" h="1157">
                  <a:moveTo>
                    <a:pt x="0" y="1157"/>
                  </a:moveTo>
                  <a:lnTo>
                    <a:pt x="2316" y="1157"/>
                  </a:lnTo>
                  <a:lnTo>
                    <a:pt x="1157" y="0"/>
                  </a:lnTo>
                  <a:lnTo>
                    <a:pt x="0" y="1157"/>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0" name="Freeform 10">
              <a:extLst>
                <a:ext uri="{FF2B5EF4-FFF2-40B4-BE49-F238E27FC236}">
                  <a16:creationId xmlns:a16="http://schemas.microsoft.com/office/drawing/2014/main" id="{4E6D9A4F-3EED-44E6-B310-6023AD4D1AA8}"/>
                </a:ext>
              </a:extLst>
            </p:cNvPr>
            <p:cNvSpPr>
              <a:spLocks/>
            </p:cNvSpPr>
            <p:nvPr/>
          </p:nvSpPr>
          <p:spPr bwMode="auto">
            <a:xfrm>
              <a:off x="2895004" y="658813"/>
              <a:ext cx="3671868" cy="3673475"/>
            </a:xfrm>
            <a:custGeom>
              <a:avLst/>
              <a:gdLst>
                <a:gd name="T0" fmla="*/ 1157 w 2316"/>
                <a:gd name="T1" fmla="*/ 2314 h 2314"/>
                <a:gd name="T2" fmla="*/ 2316 w 2316"/>
                <a:gd name="T3" fmla="*/ 1157 h 2314"/>
                <a:gd name="T4" fmla="*/ 1157 w 2316"/>
                <a:gd name="T5" fmla="*/ 0 h 2314"/>
                <a:gd name="T6" fmla="*/ 0 w 2316"/>
                <a:gd name="T7" fmla="*/ 1157 h 2314"/>
                <a:gd name="T8" fmla="*/ 1157 w 2316"/>
                <a:gd name="T9" fmla="*/ 2314 h 2314"/>
              </a:gdLst>
              <a:ahLst/>
              <a:cxnLst>
                <a:cxn ang="0">
                  <a:pos x="T0" y="T1"/>
                </a:cxn>
                <a:cxn ang="0">
                  <a:pos x="T2" y="T3"/>
                </a:cxn>
                <a:cxn ang="0">
                  <a:pos x="T4" y="T5"/>
                </a:cxn>
                <a:cxn ang="0">
                  <a:pos x="T6" y="T7"/>
                </a:cxn>
                <a:cxn ang="0">
                  <a:pos x="T8" y="T9"/>
                </a:cxn>
              </a:cxnLst>
              <a:rect l="0" t="0" r="r" b="b"/>
              <a:pathLst>
                <a:path w="2316" h="2314">
                  <a:moveTo>
                    <a:pt x="1157" y="2314"/>
                  </a:moveTo>
                  <a:lnTo>
                    <a:pt x="2316" y="1157"/>
                  </a:lnTo>
                  <a:lnTo>
                    <a:pt x="1157" y="0"/>
                  </a:lnTo>
                  <a:lnTo>
                    <a:pt x="0" y="1157"/>
                  </a:lnTo>
                  <a:lnTo>
                    <a:pt x="1157" y="2314"/>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1" name="Freeform 11">
              <a:extLst>
                <a:ext uri="{FF2B5EF4-FFF2-40B4-BE49-F238E27FC236}">
                  <a16:creationId xmlns:a16="http://schemas.microsoft.com/office/drawing/2014/main" id="{B972008F-378A-4583-86AA-528C3B493187}"/>
                </a:ext>
              </a:extLst>
            </p:cNvPr>
            <p:cNvSpPr>
              <a:spLocks/>
            </p:cNvSpPr>
            <p:nvPr/>
          </p:nvSpPr>
          <p:spPr bwMode="auto">
            <a:xfrm>
              <a:off x="6641388" y="658813"/>
              <a:ext cx="3675039" cy="3673475"/>
            </a:xfrm>
            <a:custGeom>
              <a:avLst/>
              <a:gdLst>
                <a:gd name="T0" fmla="*/ 1159 w 2318"/>
                <a:gd name="T1" fmla="*/ 2314 h 2314"/>
                <a:gd name="T2" fmla="*/ 2318 w 2318"/>
                <a:gd name="T3" fmla="*/ 1157 h 2314"/>
                <a:gd name="T4" fmla="*/ 1159 w 2318"/>
                <a:gd name="T5" fmla="*/ 0 h 2314"/>
                <a:gd name="T6" fmla="*/ 0 w 2318"/>
                <a:gd name="T7" fmla="*/ 1157 h 2314"/>
                <a:gd name="T8" fmla="*/ 1159 w 2318"/>
                <a:gd name="T9" fmla="*/ 2314 h 2314"/>
              </a:gdLst>
              <a:ahLst/>
              <a:cxnLst>
                <a:cxn ang="0">
                  <a:pos x="T0" y="T1"/>
                </a:cxn>
                <a:cxn ang="0">
                  <a:pos x="T2" y="T3"/>
                </a:cxn>
                <a:cxn ang="0">
                  <a:pos x="T4" y="T5"/>
                </a:cxn>
                <a:cxn ang="0">
                  <a:pos x="T6" y="T7"/>
                </a:cxn>
                <a:cxn ang="0">
                  <a:pos x="T8" y="T9"/>
                </a:cxn>
              </a:cxnLst>
              <a:rect l="0" t="0" r="r" b="b"/>
              <a:pathLst>
                <a:path w="2318" h="2314">
                  <a:moveTo>
                    <a:pt x="1159" y="2314"/>
                  </a:moveTo>
                  <a:lnTo>
                    <a:pt x="2318" y="1157"/>
                  </a:lnTo>
                  <a:lnTo>
                    <a:pt x="1159" y="0"/>
                  </a:lnTo>
                  <a:lnTo>
                    <a:pt x="0" y="1157"/>
                  </a:lnTo>
                  <a:lnTo>
                    <a:pt x="1159" y="2314"/>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2" name="Freeform 12">
              <a:extLst>
                <a:ext uri="{FF2B5EF4-FFF2-40B4-BE49-F238E27FC236}">
                  <a16:creationId xmlns:a16="http://schemas.microsoft.com/office/drawing/2014/main" id="{EC878295-AAF5-492D-AF92-A11DB0F2CAB8}"/>
                </a:ext>
              </a:extLst>
            </p:cNvPr>
            <p:cNvSpPr>
              <a:spLocks/>
            </p:cNvSpPr>
            <p:nvPr/>
          </p:nvSpPr>
          <p:spPr bwMode="auto">
            <a:xfrm>
              <a:off x="4768988" y="620713"/>
              <a:ext cx="3673454" cy="1836738"/>
            </a:xfrm>
            <a:custGeom>
              <a:avLst/>
              <a:gdLst>
                <a:gd name="T0" fmla="*/ 2317 w 2317"/>
                <a:gd name="T1" fmla="*/ 0 h 1157"/>
                <a:gd name="T2" fmla="*/ 0 w 2317"/>
                <a:gd name="T3" fmla="*/ 0 h 1157"/>
                <a:gd name="T4" fmla="*/ 1158 w 2317"/>
                <a:gd name="T5" fmla="*/ 1157 h 1157"/>
                <a:gd name="T6" fmla="*/ 2317 w 2317"/>
                <a:gd name="T7" fmla="*/ 0 h 1157"/>
              </a:gdLst>
              <a:ahLst/>
              <a:cxnLst>
                <a:cxn ang="0">
                  <a:pos x="T0" y="T1"/>
                </a:cxn>
                <a:cxn ang="0">
                  <a:pos x="T2" y="T3"/>
                </a:cxn>
                <a:cxn ang="0">
                  <a:pos x="T4" y="T5"/>
                </a:cxn>
                <a:cxn ang="0">
                  <a:pos x="T6" y="T7"/>
                </a:cxn>
              </a:cxnLst>
              <a:rect l="0" t="0" r="r" b="b"/>
              <a:pathLst>
                <a:path w="2317" h="1157">
                  <a:moveTo>
                    <a:pt x="2317" y="0"/>
                  </a:moveTo>
                  <a:lnTo>
                    <a:pt x="0" y="0"/>
                  </a:lnTo>
                  <a:lnTo>
                    <a:pt x="1158" y="1157"/>
                  </a:lnTo>
                  <a:lnTo>
                    <a:pt x="2317" y="0"/>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3" name="Freeform 13">
              <a:extLst>
                <a:ext uri="{FF2B5EF4-FFF2-40B4-BE49-F238E27FC236}">
                  <a16:creationId xmlns:a16="http://schemas.microsoft.com/office/drawing/2014/main" id="{02C26CD1-FBC4-41B6-B620-D7499F6933B7}"/>
                </a:ext>
              </a:extLst>
            </p:cNvPr>
            <p:cNvSpPr>
              <a:spLocks/>
            </p:cNvSpPr>
            <p:nvPr/>
          </p:nvSpPr>
          <p:spPr bwMode="auto">
            <a:xfrm>
              <a:off x="8513786" y="620713"/>
              <a:ext cx="3675039" cy="1836738"/>
            </a:xfrm>
            <a:custGeom>
              <a:avLst/>
              <a:gdLst>
                <a:gd name="T0" fmla="*/ 1159 w 2318"/>
                <a:gd name="T1" fmla="*/ 1157 h 1157"/>
                <a:gd name="T2" fmla="*/ 2318 w 2318"/>
                <a:gd name="T3" fmla="*/ 0 h 1157"/>
                <a:gd name="T4" fmla="*/ 0 w 2318"/>
                <a:gd name="T5" fmla="*/ 0 h 1157"/>
                <a:gd name="T6" fmla="*/ 1159 w 2318"/>
                <a:gd name="T7" fmla="*/ 1157 h 1157"/>
              </a:gdLst>
              <a:ahLst/>
              <a:cxnLst>
                <a:cxn ang="0">
                  <a:pos x="T0" y="T1"/>
                </a:cxn>
                <a:cxn ang="0">
                  <a:pos x="T2" y="T3"/>
                </a:cxn>
                <a:cxn ang="0">
                  <a:pos x="T4" y="T5"/>
                </a:cxn>
                <a:cxn ang="0">
                  <a:pos x="T6" y="T7"/>
                </a:cxn>
              </a:cxnLst>
              <a:rect l="0" t="0" r="r" b="b"/>
              <a:pathLst>
                <a:path w="2318" h="1157">
                  <a:moveTo>
                    <a:pt x="1159" y="1157"/>
                  </a:moveTo>
                  <a:lnTo>
                    <a:pt x="2318" y="0"/>
                  </a:lnTo>
                  <a:lnTo>
                    <a:pt x="0" y="0"/>
                  </a:lnTo>
                  <a:lnTo>
                    <a:pt x="1159" y="1157"/>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4" name="Freeform 14">
              <a:extLst>
                <a:ext uri="{FF2B5EF4-FFF2-40B4-BE49-F238E27FC236}">
                  <a16:creationId xmlns:a16="http://schemas.microsoft.com/office/drawing/2014/main" id="{8BBFBCE2-7DCF-49EB-9320-FD09E30B62EF}"/>
                </a:ext>
              </a:extLst>
            </p:cNvPr>
            <p:cNvSpPr>
              <a:spLocks/>
            </p:cNvSpPr>
            <p:nvPr/>
          </p:nvSpPr>
          <p:spPr bwMode="auto">
            <a:xfrm>
              <a:off x="10389357" y="695326"/>
              <a:ext cx="1799469" cy="3598863"/>
            </a:xfrm>
            <a:custGeom>
              <a:avLst/>
              <a:gdLst>
                <a:gd name="T0" fmla="*/ 0 w 1135"/>
                <a:gd name="T1" fmla="*/ 1134 h 2267"/>
                <a:gd name="T2" fmla="*/ 1135 w 1135"/>
                <a:gd name="T3" fmla="*/ 2267 h 2267"/>
                <a:gd name="T4" fmla="*/ 1135 w 1135"/>
                <a:gd name="T5" fmla="*/ 0 h 2267"/>
                <a:gd name="T6" fmla="*/ 0 w 1135"/>
                <a:gd name="T7" fmla="*/ 1134 h 2267"/>
              </a:gdLst>
              <a:ahLst/>
              <a:cxnLst>
                <a:cxn ang="0">
                  <a:pos x="T0" y="T1"/>
                </a:cxn>
                <a:cxn ang="0">
                  <a:pos x="T2" y="T3"/>
                </a:cxn>
                <a:cxn ang="0">
                  <a:pos x="T4" y="T5"/>
                </a:cxn>
                <a:cxn ang="0">
                  <a:pos x="T6" y="T7"/>
                </a:cxn>
              </a:cxnLst>
              <a:rect l="0" t="0" r="r" b="b"/>
              <a:pathLst>
                <a:path w="1135" h="2267">
                  <a:moveTo>
                    <a:pt x="0" y="1134"/>
                  </a:moveTo>
                  <a:lnTo>
                    <a:pt x="1135" y="2267"/>
                  </a:lnTo>
                  <a:lnTo>
                    <a:pt x="1135" y="0"/>
                  </a:lnTo>
                  <a:lnTo>
                    <a:pt x="0" y="1134"/>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5" name="Freeform 15">
              <a:extLst>
                <a:ext uri="{FF2B5EF4-FFF2-40B4-BE49-F238E27FC236}">
                  <a16:creationId xmlns:a16="http://schemas.microsoft.com/office/drawing/2014/main" id="{7A2E1E9F-2517-4D46-8053-DC502D08EFA2}"/>
                </a:ext>
              </a:extLst>
            </p:cNvPr>
            <p:cNvSpPr>
              <a:spLocks/>
            </p:cNvSpPr>
            <p:nvPr/>
          </p:nvSpPr>
          <p:spPr bwMode="auto">
            <a:xfrm>
              <a:off x="10389357" y="4441826"/>
              <a:ext cx="1799469" cy="1798638"/>
            </a:xfrm>
            <a:custGeom>
              <a:avLst/>
              <a:gdLst>
                <a:gd name="T0" fmla="*/ 0 w 1135"/>
                <a:gd name="T1" fmla="*/ 1133 h 1133"/>
                <a:gd name="T2" fmla="*/ 1135 w 1135"/>
                <a:gd name="T3" fmla="*/ 1133 h 1133"/>
                <a:gd name="T4" fmla="*/ 1135 w 1135"/>
                <a:gd name="T5" fmla="*/ 0 h 1133"/>
                <a:gd name="T6" fmla="*/ 0 w 1135"/>
                <a:gd name="T7" fmla="*/ 1133 h 1133"/>
              </a:gdLst>
              <a:ahLst/>
              <a:cxnLst>
                <a:cxn ang="0">
                  <a:pos x="T0" y="T1"/>
                </a:cxn>
                <a:cxn ang="0">
                  <a:pos x="T2" y="T3"/>
                </a:cxn>
                <a:cxn ang="0">
                  <a:pos x="T4" y="T5"/>
                </a:cxn>
                <a:cxn ang="0">
                  <a:pos x="T6" y="T7"/>
                </a:cxn>
              </a:cxnLst>
              <a:rect l="0" t="0" r="r" b="b"/>
              <a:pathLst>
                <a:path w="1135" h="1133">
                  <a:moveTo>
                    <a:pt x="0" y="1133"/>
                  </a:moveTo>
                  <a:lnTo>
                    <a:pt x="1135" y="1133"/>
                  </a:lnTo>
                  <a:lnTo>
                    <a:pt x="1135" y="0"/>
                  </a:lnTo>
                  <a:lnTo>
                    <a:pt x="0" y="1133"/>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sp>
          <p:nvSpPr>
            <p:cNvPr id="16" name="Freeform 16">
              <a:extLst>
                <a:ext uri="{FF2B5EF4-FFF2-40B4-BE49-F238E27FC236}">
                  <a16:creationId xmlns:a16="http://schemas.microsoft.com/office/drawing/2014/main" id="{638FABB8-446C-480B-91ED-EB1E7D63B95E}"/>
                </a:ext>
              </a:extLst>
            </p:cNvPr>
            <p:cNvSpPr>
              <a:spLocks/>
            </p:cNvSpPr>
            <p:nvPr/>
          </p:nvSpPr>
          <p:spPr bwMode="auto">
            <a:xfrm>
              <a:off x="8513786" y="2532063"/>
              <a:ext cx="3675039" cy="3671888"/>
            </a:xfrm>
            <a:custGeom>
              <a:avLst/>
              <a:gdLst>
                <a:gd name="T0" fmla="*/ 0 w 2318"/>
                <a:gd name="T1" fmla="*/ 1156 h 2313"/>
                <a:gd name="T2" fmla="*/ 1159 w 2318"/>
                <a:gd name="T3" fmla="*/ 2313 h 2313"/>
                <a:gd name="T4" fmla="*/ 2318 w 2318"/>
                <a:gd name="T5" fmla="*/ 1156 h 2313"/>
                <a:gd name="T6" fmla="*/ 1159 w 2318"/>
                <a:gd name="T7" fmla="*/ 0 h 2313"/>
                <a:gd name="T8" fmla="*/ 0 w 2318"/>
                <a:gd name="T9" fmla="*/ 1156 h 2313"/>
              </a:gdLst>
              <a:ahLst/>
              <a:cxnLst>
                <a:cxn ang="0">
                  <a:pos x="T0" y="T1"/>
                </a:cxn>
                <a:cxn ang="0">
                  <a:pos x="T2" y="T3"/>
                </a:cxn>
                <a:cxn ang="0">
                  <a:pos x="T4" y="T5"/>
                </a:cxn>
                <a:cxn ang="0">
                  <a:pos x="T6" y="T7"/>
                </a:cxn>
                <a:cxn ang="0">
                  <a:pos x="T8" y="T9"/>
                </a:cxn>
              </a:cxnLst>
              <a:rect l="0" t="0" r="r" b="b"/>
              <a:pathLst>
                <a:path w="2318" h="2313">
                  <a:moveTo>
                    <a:pt x="0" y="1156"/>
                  </a:moveTo>
                  <a:lnTo>
                    <a:pt x="1159" y="2313"/>
                  </a:lnTo>
                  <a:lnTo>
                    <a:pt x="2318" y="1156"/>
                  </a:lnTo>
                  <a:lnTo>
                    <a:pt x="1159" y="0"/>
                  </a:lnTo>
                  <a:lnTo>
                    <a:pt x="0" y="1156"/>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defTabSz="1218865"/>
              <a:endParaRPr lang="en-IN" sz="2399">
                <a:solidFill>
                  <a:prstClr val="black"/>
                </a:solidFill>
                <a:latin typeface="Calibri"/>
              </a:endParaRPr>
            </a:p>
          </p:txBody>
        </p:sp>
      </p:grpSp>
      <p:sp>
        <p:nvSpPr>
          <p:cNvPr id="17" name="Freeform: Shape 16">
            <a:extLst>
              <a:ext uri="{FF2B5EF4-FFF2-40B4-BE49-F238E27FC236}">
                <a16:creationId xmlns:a16="http://schemas.microsoft.com/office/drawing/2014/main" id="{BC9C7C15-7819-4127-941D-09016C8025A6}"/>
              </a:ext>
            </a:extLst>
          </p:cNvPr>
          <p:cNvSpPr>
            <a:spLocks/>
          </p:cNvSpPr>
          <p:nvPr/>
        </p:nvSpPr>
        <p:spPr bwMode="auto">
          <a:xfrm>
            <a:off x="1760" y="1340828"/>
            <a:ext cx="6223452" cy="4467519"/>
          </a:xfrm>
          <a:custGeom>
            <a:avLst/>
            <a:gdLst>
              <a:gd name="connsiteX0" fmla="*/ 0 w 6223632"/>
              <a:gd name="connsiteY0" fmla="*/ 0 h 4467648"/>
              <a:gd name="connsiteX1" fmla="*/ 2879775 w 6223632"/>
              <a:gd name="connsiteY1" fmla="*/ 0 h 4467648"/>
              <a:gd name="connsiteX2" fmla="*/ 2978341 w 6223632"/>
              <a:gd name="connsiteY2" fmla="*/ 0 h 4467648"/>
              <a:gd name="connsiteX3" fmla="*/ 3244032 w 6223632"/>
              <a:gd name="connsiteY3" fmla="*/ 0 h 4467648"/>
              <a:gd name="connsiteX4" fmla="*/ 6223632 w 6223632"/>
              <a:gd name="connsiteY4" fmla="*/ 2978431 h 4467648"/>
              <a:gd name="connsiteX5" fmla="*/ 4735093 w 6223632"/>
              <a:gd name="connsiteY5" fmla="*/ 4467647 h 4467648"/>
              <a:gd name="connsiteX6" fmla="*/ 2978341 w 6223632"/>
              <a:gd name="connsiteY6" fmla="*/ 4467647 h 4467648"/>
              <a:gd name="connsiteX7" fmla="*/ 2978341 w 6223632"/>
              <a:gd name="connsiteY7" fmla="*/ 4467648 h 4467648"/>
              <a:gd name="connsiteX8" fmla="*/ 0 w 6223632"/>
              <a:gd name="connsiteY8" fmla="*/ 4467648 h 44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632" h="4467648">
                <a:moveTo>
                  <a:pt x="0" y="0"/>
                </a:moveTo>
                <a:lnTo>
                  <a:pt x="2879775" y="0"/>
                </a:lnTo>
                <a:lnTo>
                  <a:pt x="2978341" y="0"/>
                </a:lnTo>
                <a:lnTo>
                  <a:pt x="3244032" y="0"/>
                </a:lnTo>
                <a:lnTo>
                  <a:pt x="6223632" y="2978431"/>
                </a:lnTo>
                <a:lnTo>
                  <a:pt x="4735093" y="4467647"/>
                </a:lnTo>
                <a:lnTo>
                  <a:pt x="2978341" y="4467647"/>
                </a:lnTo>
                <a:lnTo>
                  <a:pt x="2978341" y="4467648"/>
                </a:lnTo>
                <a:lnTo>
                  <a:pt x="0" y="4467648"/>
                </a:lnTo>
                <a:close/>
              </a:path>
            </a:pathLst>
          </a:custGeom>
          <a:solidFill>
            <a:schemeClr val="tx2">
              <a:lumMod val="75000"/>
            </a:schemeClr>
          </a:solidFill>
          <a:ln w="9525">
            <a:noFill/>
            <a:round/>
            <a:headEnd/>
            <a:tailEnd/>
          </a:ln>
        </p:spPr>
        <p:txBody>
          <a:bodyPr vert="horz" wrap="square" lIns="91437" tIns="45719" rIns="91437" bIns="45719" numCol="1" anchor="t" anchorCtr="0" compatLnSpc="1">
            <a:prstTxWarp prst="textNoShape">
              <a:avLst/>
            </a:prstTxWarp>
            <a:noAutofit/>
          </a:bodyPr>
          <a:lstStyle/>
          <a:p>
            <a:pPr defTabSz="1218865"/>
            <a:endParaRPr lang="en-IN" sz="2399">
              <a:solidFill>
                <a:prstClr val="black"/>
              </a:solidFill>
              <a:latin typeface="Calibri"/>
            </a:endParaRPr>
          </a:p>
        </p:txBody>
      </p:sp>
      <p:sp>
        <p:nvSpPr>
          <p:cNvPr id="36" name="Subtitle 2">
            <a:extLst>
              <a:ext uri="{FF2B5EF4-FFF2-40B4-BE49-F238E27FC236}">
                <a16:creationId xmlns:a16="http://schemas.microsoft.com/office/drawing/2014/main" id="{F2F970FC-CF0A-49A4-945D-B02A78476547}"/>
              </a:ext>
            </a:extLst>
          </p:cNvPr>
          <p:cNvSpPr txBox="1">
            <a:spLocks/>
          </p:cNvSpPr>
          <p:nvPr/>
        </p:nvSpPr>
        <p:spPr>
          <a:xfrm>
            <a:off x="373262" y="4548281"/>
            <a:ext cx="4141588" cy="429691"/>
          </a:xfrm>
          <a:prstGeom prst="rect">
            <a:avLst/>
          </a:prstGeom>
        </p:spPr>
        <p:txBody>
          <a:bodyPr/>
          <a:lstStyle>
            <a:lvl1pPr marL="228646" indent="-228646" algn="l" defTabSz="9145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937" indent="-228646" algn="l" defTabSz="91458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9" indent="-228646" algn="l" defTabSz="91458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520"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811"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92">
              <a:lnSpc>
                <a:spcPct val="100000"/>
              </a:lnSpc>
              <a:buNone/>
            </a:pPr>
            <a:r>
              <a:rPr lang="da-DK" sz="2399" dirty="0">
                <a:solidFill>
                  <a:prstClr val="white"/>
                </a:solidFill>
                <a:latin typeface="Calibri" panose="020F0502020204030204"/>
              </a:rPr>
              <a:t>EAAA IR Course – Lecture one!</a:t>
            </a:r>
          </a:p>
        </p:txBody>
      </p:sp>
      <p:pic>
        <p:nvPicPr>
          <p:cNvPr id="37" name="Picture 36" descr="Black and white letters&#10;&#10;Description automatically generated with low confidence">
            <a:extLst>
              <a:ext uri="{FF2B5EF4-FFF2-40B4-BE49-F238E27FC236}">
                <a16:creationId xmlns:a16="http://schemas.microsoft.com/office/drawing/2014/main" id="{D6AA61D4-4DE1-4A7E-83A3-4D71E9CFE4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86" y="4058613"/>
            <a:ext cx="4026438" cy="444619"/>
          </a:xfrm>
          <a:prstGeom prst="rect">
            <a:avLst/>
          </a:prstGeom>
        </p:spPr>
      </p:pic>
      <p:sp>
        <p:nvSpPr>
          <p:cNvPr id="33" name="Rectangle 32">
            <a:extLst>
              <a:ext uri="{FF2B5EF4-FFF2-40B4-BE49-F238E27FC236}">
                <a16:creationId xmlns:a16="http://schemas.microsoft.com/office/drawing/2014/main" id="{7F7661B0-2C7A-4332-926E-1401CCA55173}"/>
              </a:ext>
            </a:extLst>
          </p:cNvPr>
          <p:cNvSpPr/>
          <p:nvPr/>
        </p:nvSpPr>
        <p:spPr>
          <a:xfrm>
            <a:off x="8436730" y="5808346"/>
            <a:ext cx="3758268" cy="1049457"/>
          </a:xfrm>
          <a:prstGeom prst="rect">
            <a:avLst/>
          </a:prstGeom>
          <a:gradFill flip="none" rotWithShape="1">
            <a:gsLst>
              <a:gs pos="0">
                <a:srgbClr val="202020"/>
              </a:gs>
              <a:gs pos="54000">
                <a:srgbClr val="202020"/>
              </a:gs>
              <a:gs pos="100000">
                <a:srgbClr val="202020">
                  <a:alpha val="3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65"/>
            <a:endParaRPr lang="en-IN" sz="2399">
              <a:solidFill>
                <a:prstClr val="white"/>
              </a:solidFill>
              <a:latin typeface="Calibri"/>
            </a:endParaRPr>
          </a:p>
        </p:txBody>
      </p:sp>
    </p:spTree>
    <p:extLst>
      <p:ext uri="{BB962C8B-B14F-4D97-AF65-F5344CB8AC3E}">
        <p14:creationId xmlns:p14="http://schemas.microsoft.com/office/powerpoint/2010/main" val="285255701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B5C5807-6A8F-4188-B269-19F3AD061AEC}"/>
              </a:ext>
            </a:extLst>
          </p:cNvPr>
          <p:cNvSpPr>
            <a:spLocks noGrp="1"/>
          </p:cNvSpPr>
          <p:nvPr>
            <p:ph idx="1"/>
          </p:nvPr>
        </p:nvSpPr>
        <p:spPr/>
        <p:txBody>
          <a:bodyPr/>
          <a:lstStyle/>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dirty="0"/>
              <a:t>Anyone know?</a:t>
            </a:r>
            <a:endParaRPr lang="en-DK" dirty="0"/>
          </a:p>
        </p:txBody>
      </p:sp>
    </p:spTree>
    <p:extLst>
      <p:ext uri="{BB962C8B-B14F-4D97-AF65-F5344CB8AC3E}">
        <p14:creationId xmlns:p14="http://schemas.microsoft.com/office/powerpoint/2010/main" val="395197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C121AC6-B973-4778-880E-1B3634FB5321}"/>
              </a:ext>
            </a:extLst>
          </p:cNvPr>
          <p:cNvSpPr>
            <a:spLocks noGrp="1"/>
          </p:cNvSpPr>
          <p:nvPr>
            <p:ph idx="1"/>
          </p:nvPr>
        </p:nvSpPr>
        <p:spPr/>
        <p:txBody>
          <a:bodyPr>
            <a:normAutofit/>
          </a:bodyPr>
          <a:lstStyle/>
          <a:p>
            <a:r>
              <a:rPr lang="en-US" sz="1800" dirty="0"/>
              <a:t>At this point I was working in the Danish finance industry, I did not feel comfortable taking further action as it was outside my jurisdiction…</a:t>
            </a:r>
          </a:p>
          <a:p>
            <a:endParaRPr lang="en-US" sz="1800" dirty="0"/>
          </a:p>
          <a:p>
            <a:r>
              <a:rPr lang="en-US" sz="1800" dirty="0"/>
              <a:t>So who should I contact?</a:t>
            </a:r>
          </a:p>
          <a:p>
            <a:endParaRPr lang="en-US" sz="1800" dirty="0"/>
          </a:p>
          <a:p>
            <a:pPr marL="285807" indent="-285807">
              <a:buFont typeface="Arial" panose="020B0604020202020204" pitchFamily="34" charset="0"/>
              <a:buChar char="•"/>
            </a:pPr>
            <a:r>
              <a:rPr lang="en-US" sz="1800" dirty="0"/>
              <a:t>I reached out to the Danish Center for Cyber Security</a:t>
            </a:r>
          </a:p>
          <a:p>
            <a:pPr marL="743099" lvl="1" indent="-285807">
              <a:buFont typeface="Arial" panose="020B0604020202020204" pitchFamily="34" charset="0"/>
              <a:buChar char="•"/>
            </a:pPr>
            <a:r>
              <a:rPr lang="en-US" sz="1800" dirty="0"/>
              <a:t>I called the situation center and then sent a follow up email</a:t>
            </a:r>
          </a:p>
          <a:p>
            <a:pPr marL="743099" lvl="1" indent="-285807">
              <a:buFont typeface="Arial" panose="020B0604020202020204" pitchFamily="34" charset="0"/>
              <a:buChar char="•"/>
            </a:pPr>
            <a:endParaRPr lang="en-US" sz="1800" dirty="0"/>
          </a:p>
          <a:p>
            <a:pPr marL="285807" indent="-285807">
              <a:buFont typeface="Arial" panose="020B0604020202020204" pitchFamily="34" charset="0"/>
              <a:buChar char="•"/>
            </a:pPr>
            <a:r>
              <a:rPr lang="en-US" sz="1800" dirty="0"/>
              <a:t>After a period of time the company fixed the issue…</a:t>
            </a:r>
          </a:p>
          <a:p>
            <a:pPr marL="0" indent="0">
              <a:buNone/>
            </a:pPr>
            <a:endParaRPr lang="en-DK" sz="1800" dirty="0"/>
          </a:p>
        </p:txBody>
      </p:sp>
      <p:sp>
        <p:nvSpPr>
          <p:cNvPr id="2" name="Title 1">
            <a:extLst>
              <a:ext uri="{FF2B5EF4-FFF2-40B4-BE49-F238E27FC236}">
                <a16:creationId xmlns:a16="http://schemas.microsoft.com/office/drawing/2014/main" id="{82C5165E-11A5-422E-ABCC-F72349582DB4}"/>
              </a:ext>
            </a:extLst>
          </p:cNvPr>
          <p:cNvSpPr>
            <a:spLocks noGrp="1"/>
          </p:cNvSpPr>
          <p:nvPr>
            <p:ph type="title"/>
          </p:nvPr>
        </p:nvSpPr>
        <p:spPr/>
        <p:txBody>
          <a:bodyPr/>
          <a:lstStyle/>
          <a:p>
            <a:r>
              <a:rPr lang="en-US" dirty="0"/>
              <a:t>Contacting Cfcs</a:t>
            </a:r>
            <a:endParaRPr lang="en-DK" dirty="0"/>
          </a:p>
        </p:txBody>
      </p:sp>
      <p:pic>
        <p:nvPicPr>
          <p:cNvPr id="6" name="Picture 5">
            <a:extLst>
              <a:ext uri="{FF2B5EF4-FFF2-40B4-BE49-F238E27FC236}">
                <a16:creationId xmlns:a16="http://schemas.microsoft.com/office/drawing/2014/main" id="{214272D5-ABCF-4CF9-9AB9-6485217A702C}"/>
              </a:ext>
            </a:extLst>
          </p:cNvPr>
          <p:cNvPicPr>
            <a:picLocks noChangeAspect="1"/>
          </p:cNvPicPr>
          <p:nvPr/>
        </p:nvPicPr>
        <p:blipFill>
          <a:blip r:embed="rId2"/>
          <a:stretch>
            <a:fillRect/>
          </a:stretch>
        </p:blipFill>
        <p:spPr>
          <a:xfrm>
            <a:off x="176" y="5921526"/>
            <a:ext cx="2324638" cy="886030"/>
          </a:xfrm>
          <a:prstGeom prst="rect">
            <a:avLst/>
          </a:prstGeom>
        </p:spPr>
      </p:pic>
    </p:spTree>
    <p:extLst>
      <p:ext uri="{BB962C8B-B14F-4D97-AF65-F5344CB8AC3E}">
        <p14:creationId xmlns:p14="http://schemas.microsoft.com/office/powerpoint/2010/main" val="102333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27E260-23A7-421D-91D3-5EEDB3A8B61C}"/>
              </a:ext>
            </a:extLst>
          </p:cNvPr>
          <p:cNvSpPr>
            <a:spLocks noGrp="1"/>
          </p:cNvSpPr>
          <p:nvPr>
            <p:ph sz="half" idx="1"/>
          </p:nvPr>
        </p:nvSpPr>
        <p:spPr/>
        <p:txBody>
          <a:bodyPr/>
          <a:lstStyle/>
          <a:p>
            <a:endParaRPr lang="en-US" sz="1800" dirty="0"/>
          </a:p>
          <a:p>
            <a:endParaRPr lang="en-US" sz="1800" dirty="0"/>
          </a:p>
          <a:p>
            <a:r>
              <a:rPr lang="en-US" sz="1800" dirty="0"/>
              <a:t>Off the back of this project, we also found a few other things we believed were evil…</a:t>
            </a:r>
          </a:p>
          <a:p>
            <a:endParaRPr lang="en-US" sz="1800" dirty="0"/>
          </a:p>
          <a:p>
            <a:pPr marL="285807" indent="-285807">
              <a:buFont typeface="Arial" panose="020B0604020202020204" pitchFamily="34" charset="0"/>
              <a:buChar char="•"/>
            </a:pPr>
            <a:r>
              <a:rPr lang="en-US" sz="1800" dirty="0"/>
              <a:t>I took contact to someone who appeared to be hosting another well known attacker framework</a:t>
            </a:r>
          </a:p>
          <a:p>
            <a:pPr marL="743099" lvl="1" indent="-285807">
              <a:buFont typeface="Arial" panose="020B0604020202020204" pitchFamily="34" charset="0"/>
              <a:buChar char="•"/>
            </a:pPr>
            <a:r>
              <a:rPr lang="en-US" sz="1800" dirty="0"/>
              <a:t>It backfired a little bit…</a:t>
            </a:r>
          </a:p>
          <a:p>
            <a:pPr marL="743099" lvl="1" indent="-285807">
              <a:buFont typeface="Arial" panose="020B0604020202020204" pitchFamily="34" charset="0"/>
              <a:buChar char="•"/>
            </a:pPr>
            <a:endParaRPr lang="en-US" dirty="0"/>
          </a:p>
          <a:p>
            <a:endParaRPr lang="en-DK" dirty="0"/>
          </a:p>
        </p:txBody>
      </p:sp>
      <p:sp>
        <p:nvSpPr>
          <p:cNvPr id="5" name="Content Placeholder 4">
            <a:extLst>
              <a:ext uri="{FF2B5EF4-FFF2-40B4-BE49-F238E27FC236}">
                <a16:creationId xmlns:a16="http://schemas.microsoft.com/office/drawing/2014/main" id="{88C40628-9814-4BF6-92DE-3C5375B5BE59}"/>
              </a:ext>
            </a:extLst>
          </p:cNvPr>
          <p:cNvSpPr>
            <a:spLocks noGrp="1"/>
          </p:cNvSpPr>
          <p:nvPr>
            <p:ph sz="half" idx="2"/>
          </p:nvPr>
        </p:nvSpPr>
        <p:spPr/>
        <p:txBody>
          <a:bodyPr>
            <a:normAutofit fontScale="92500" lnSpcReduction="20000"/>
          </a:bodyPr>
          <a:lstStyle/>
          <a:p>
            <a:pPr lvl="1"/>
            <a:r>
              <a:rPr lang="en-US" b="1" u="sng" dirty="0"/>
              <a:t>David Thejl-Clayton  10:32 AM</a:t>
            </a:r>
          </a:p>
          <a:p>
            <a:pPr lvl="1"/>
            <a:r>
              <a:rPr lang="en-US" i="1" dirty="0"/>
              <a:t>Hi! Thanks for adding me, a very random question....</a:t>
            </a:r>
          </a:p>
          <a:p>
            <a:pPr lvl="1"/>
            <a:r>
              <a:rPr lang="en-US" i="1" dirty="0"/>
              <a:t>I am working on a project with the business academy in Aarhus and it consists of scanning the DK </a:t>
            </a:r>
            <a:r>
              <a:rPr lang="en-US" i="1" dirty="0" err="1"/>
              <a:t>ip</a:t>
            </a:r>
            <a:r>
              <a:rPr lang="en-US" i="1" dirty="0"/>
              <a:t> range looking for JARM hashes on https connections...</a:t>
            </a:r>
          </a:p>
          <a:p>
            <a:pPr lvl="1"/>
            <a:r>
              <a:rPr lang="en-US" i="1" dirty="0"/>
              <a:t>Could I be correct to find that you are running a </a:t>
            </a:r>
            <a:r>
              <a:rPr lang="en-US" i="1" dirty="0" err="1"/>
              <a:t>metasploit</a:t>
            </a:r>
            <a:r>
              <a:rPr lang="en-US" i="1" dirty="0"/>
              <a:t> server at home?</a:t>
            </a:r>
          </a:p>
          <a:p>
            <a:pPr lvl="1"/>
            <a:r>
              <a:rPr lang="en-US" i="1" dirty="0"/>
              <a:t>If so, this is just to confirm that our scanning is actually working...</a:t>
            </a:r>
          </a:p>
          <a:p>
            <a:pPr lvl="1"/>
            <a:r>
              <a:rPr lang="en-US" b="1" u="sng" dirty="0"/>
              <a:t>Obfuscated Name 10:43 AM</a:t>
            </a:r>
          </a:p>
          <a:p>
            <a:pPr lvl="1"/>
            <a:r>
              <a:rPr lang="en-US" i="1" dirty="0"/>
              <a:t>Hi, Under no circumstances will I answer a question like this</a:t>
            </a:r>
          </a:p>
          <a:p>
            <a:pPr marL="0" indent="0">
              <a:buNone/>
            </a:pPr>
            <a:endParaRPr lang="en-DK" dirty="0"/>
          </a:p>
        </p:txBody>
      </p:sp>
      <p:sp>
        <p:nvSpPr>
          <p:cNvPr id="2" name="Title 1">
            <a:extLst>
              <a:ext uri="{FF2B5EF4-FFF2-40B4-BE49-F238E27FC236}">
                <a16:creationId xmlns:a16="http://schemas.microsoft.com/office/drawing/2014/main" id="{549978B5-0165-484C-8202-7BC1748DDA08}"/>
              </a:ext>
            </a:extLst>
          </p:cNvPr>
          <p:cNvSpPr>
            <a:spLocks noGrp="1"/>
          </p:cNvSpPr>
          <p:nvPr>
            <p:ph type="title"/>
          </p:nvPr>
        </p:nvSpPr>
        <p:spPr/>
        <p:txBody>
          <a:bodyPr/>
          <a:lstStyle/>
          <a:p>
            <a:r>
              <a:rPr lang="en-US" dirty="0"/>
              <a:t>Sometimes we don’t find evil…</a:t>
            </a:r>
            <a:endParaRPr lang="en-DK" dirty="0"/>
          </a:p>
        </p:txBody>
      </p:sp>
    </p:spTree>
    <p:extLst>
      <p:ext uri="{BB962C8B-B14F-4D97-AF65-F5344CB8AC3E}">
        <p14:creationId xmlns:p14="http://schemas.microsoft.com/office/powerpoint/2010/main" val="1956593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0B1E-3E33-4634-B172-E5BA661960BC}"/>
              </a:ext>
            </a:extLst>
          </p:cNvPr>
          <p:cNvSpPr>
            <a:spLocks noGrp="1"/>
          </p:cNvSpPr>
          <p:nvPr>
            <p:ph type="title"/>
          </p:nvPr>
        </p:nvSpPr>
        <p:spPr/>
        <p:txBody>
          <a:bodyPr/>
          <a:lstStyle/>
          <a:p>
            <a:r>
              <a:rPr lang="en-US" dirty="0"/>
              <a:t>But what is a threat?</a:t>
            </a:r>
            <a:endParaRPr lang="en-DK" dirty="0"/>
          </a:p>
        </p:txBody>
      </p:sp>
      <p:sp>
        <p:nvSpPr>
          <p:cNvPr id="9" name="Content Placeholder 8">
            <a:extLst>
              <a:ext uri="{FF2B5EF4-FFF2-40B4-BE49-F238E27FC236}">
                <a16:creationId xmlns:a16="http://schemas.microsoft.com/office/drawing/2014/main" id="{3D6FC29D-76C3-4B41-A701-3FA04FEAD0C7}"/>
              </a:ext>
            </a:extLst>
          </p:cNvPr>
          <p:cNvSpPr>
            <a:spLocks noGrp="1"/>
          </p:cNvSpPr>
          <p:nvPr>
            <p:ph idx="1"/>
          </p:nvPr>
        </p:nvSpPr>
        <p:spPr/>
        <p:txBody>
          <a:bodyPr/>
          <a:lstStyle/>
          <a:p>
            <a:pPr marL="36907" indent="0">
              <a:buNone/>
            </a:pPr>
            <a:r>
              <a:rPr lang="en-US" dirty="0"/>
              <a:t>Can you define what a threat is?</a:t>
            </a:r>
          </a:p>
        </p:txBody>
      </p:sp>
      <p:pic>
        <p:nvPicPr>
          <p:cNvPr id="4" name="Picture 3">
            <a:extLst>
              <a:ext uri="{FF2B5EF4-FFF2-40B4-BE49-F238E27FC236}">
                <a16:creationId xmlns:a16="http://schemas.microsoft.com/office/drawing/2014/main" id="{49DC07F8-00A7-4C77-AD80-CB974A3B4FFD}"/>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856521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0B1E-3E33-4634-B172-E5BA661960BC}"/>
              </a:ext>
            </a:extLst>
          </p:cNvPr>
          <p:cNvSpPr>
            <a:spLocks noGrp="1"/>
          </p:cNvSpPr>
          <p:nvPr>
            <p:ph type="title"/>
          </p:nvPr>
        </p:nvSpPr>
        <p:spPr/>
        <p:txBody>
          <a:bodyPr/>
          <a:lstStyle/>
          <a:p>
            <a:r>
              <a:rPr lang="en-US" dirty="0"/>
              <a:t>But what is a threat?</a:t>
            </a:r>
            <a:endParaRPr lang="en-DK" dirty="0"/>
          </a:p>
        </p:txBody>
      </p:sp>
      <p:pic>
        <p:nvPicPr>
          <p:cNvPr id="1026" name="Picture 2" descr="Threat">
            <a:extLst>
              <a:ext uri="{FF2B5EF4-FFF2-40B4-BE49-F238E27FC236}">
                <a16:creationId xmlns:a16="http://schemas.microsoft.com/office/drawing/2014/main" id="{9162D9DA-6794-4C60-B3E1-11E18492773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697286" y="2250009"/>
            <a:ext cx="3768650" cy="35425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3D6FC29D-76C3-4B41-A701-3FA04FEAD0C7}"/>
              </a:ext>
            </a:extLst>
          </p:cNvPr>
          <p:cNvSpPr>
            <a:spLocks noGrp="1"/>
          </p:cNvSpPr>
          <p:nvPr>
            <p:ph sz="half" idx="2"/>
          </p:nvPr>
        </p:nvSpPr>
        <p:spPr>
          <a:effectLst/>
        </p:spPr>
        <p:txBody>
          <a:bodyPr/>
          <a:lstStyle/>
          <a:p>
            <a:endParaRPr lang="en-US" dirty="0"/>
          </a:p>
          <a:p>
            <a:endParaRPr lang="en-US" dirty="0"/>
          </a:p>
          <a:p>
            <a:r>
              <a:rPr lang="en-US" dirty="0">
                <a:effectLst/>
              </a:rPr>
              <a:t>Intent: Do they have reasons to target you? Competitor? </a:t>
            </a:r>
          </a:p>
          <a:p>
            <a:r>
              <a:rPr lang="en-US" dirty="0">
                <a:effectLst/>
              </a:rPr>
              <a:t>Capability: Do they have the tooling and skills to carry it through?</a:t>
            </a:r>
          </a:p>
          <a:p>
            <a:r>
              <a:rPr lang="en-US" dirty="0">
                <a:effectLst/>
              </a:rPr>
              <a:t>Opportunity: Will they get the opening they need?</a:t>
            </a:r>
          </a:p>
        </p:txBody>
      </p:sp>
    </p:spTree>
    <p:extLst>
      <p:ext uri="{BB962C8B-B14F-4D97-AF65-F5344CB8AC3E}">
        <p14:creationId xmlns:p14="http://schemas.microsoft.com/office/powerpoint/2010/main" val="25174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Where is the value in incident response?</a:t>
            </a:r>
            <a:endParaRPr lang="en-DK" dirty="0"/>
          </a:p>
        </p:txBody>
      </p:sp>
      <p:sp>
        <p:nvSpPr>
          <p:cNvPr id="3" name="Content Placeholder 2">
            <a:extLst>
              <a:ext uri="{FF2B5EF4-FFF2-40B4-BE49-F238E27FC236}">
                <a16:creationId xmlns:a16="http://schemas.microsoft.com/office/drawing/2014/main" id="{6A413D9F-DF37-44D4-B514-C590468322A5}"/>
              </a:ext>
            </a:extLst>
          </p:cNvPr>
          <p:cNvSpPr>
            <a:spLocks noGrp="1"/>
          </p:cNvSpPr>
          <p:nvPr>
            <p:ph idx="1"/>
          </p:nvPr>
        </p:nvSpPr>
        <p:spPr>
          <a:effectLst/>
        </p:spPr>
        <p:txBody>
          <a:bodyPr>
            <a:normAutofit/>
          </a:bodyPr>
          <a:lstStyle/>
          <a:p>
            <a:pPr marL="36907" indent="0">
              <a:buNone/>
            </a:pPr>
            <a:r>
              <a:rPr lang="en-US" sz="2000" dirty="0">
                <a:effectLst/>
              </a:rPr>
              <a:t>Depending on who you ask, you will get a difference answer:-</a:t>
            </a:r>
          </a:p>
          <a:p>
            <a:pPr marL="36907" indent="0">
              <a:buNone/>
            </a:pPr>
            <a:endParaRPr lang="en-US" sz="2000" dirty="0">
              <a:effectLst/>
            </a:endParaRPr>
          </a:p>
          <a:p>
            <a:pPr marL="36907" indent="0">
              <a:buNone/>
            </a:pPr>
            <a:r>
              <a:rPr lang="en-US" sz="2000" b="1" dirty="0">
                <a:effectLst/>
              </a:rPr>
              <a:t>CISO’s</a:t>
            </a:r>
            <a:r>
              <a:rPr lang="en-US" sz="2000" dirty="0">
                <a:effectLst/>
              </a:rPr>
              <a:t> – Learning from our incidents, to make improvements to prevent the same mistake twice</a:t>
            </a:r>
          </a:p>
          <a:p>
            <a:pPr marL="36907" indent="0">
              <a:buNone/>
            </a:pPr>
            <a:r>
              <a:rPr lang="en-US" sz="2000" b="1" dirty="0">
                <a:effectLst/>
              </a:rPr>
              <a:t>CIO’s</a:t>
            </a:r>
            <a:r>
              <a:rPr lang="en-US" sz="2000" dirty="0">
                <a:effectLst/>
              </a:rPr>
              <a:t> – Ensuring that operations aren’t impacted for too long in case of an incident</a:t>
            </a:r>
          </a:p>
          <a:p>
            <a:pPr marL="36907" indent="0">
              <a:buNone/>
            </a:pPr>
            <a:r>
              <a:rPr lang="en-US" sz="2000" dirty="0">
                <a:effectLst/>
              </a:rPr>
              <a:t>Incident Responders – Doing cool analysis and getting to be a hero</a:t>
            </a:r>
          </a:p>
          <a:p>
            <a:pPr marL="36907" indent="0">
              <a:buNone/>
            </a:pPr>
            <a:endParaRPr lang="en-US" sz="2000" dirty="0">
              <a:effectLst/>
            </a:endParaRPr>
          </a:p>
          <a:p>
            <a:pPr marL="36907" indent="0">
              <a:buNone/>
            </a:pPr>
            <a:r>
              <a:rPr lang="en-US" sz="2000" dirty="0">
                <a:effectLst/>
              </a:rPr>
              <a:t>If only there was a magical way to unite all of the parties, and provide value to all of them…</a:t>
            </a:r>
          </a:p>
        </p:txBody>
      </p:sp>
    </p:spTree>
    <p:extLst>
      <p:ext uri="{BB962C8B-B14F-4D97-AF65-F5344CB8AC3E}">
        <p14:creationId xmlns:p14="http://schemas.microsoft.com/office/powerpoint/2010/main" val="37516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Data </a:t>
            </a:r>
            <a:r>
              <a:rPr lang="en-US" dirty="0" err="1"/>
              <a:t>data</a:t>
            </a:r>
            <a:r>
              <a:rPr lang="en-US" dirty="0"/>
              <a:t> </a:t>
            </a:r>
            <a:r>
              <a:rPr lang="en-US" dirty="0" err="1"/>
              <a:t>data</a:t>
            </a:r>
            <a:r>
              <a:rPr lang="en-US" dirty="0"/>
              <a:t> </a:t>
            </a:r>
            <a:r>
              <a:rPr lang="en-US" dirty="0" err="1"/>
              <a:t>data</a:t>
            </a:r>
            <a:endParaRPr lang="en-DK" dirty="0"/>
          </a:p>
        </p:txBody>
      </p:sp>
      <p:sp>
        <p:nvSpPr>
          <p:cNvPr id="18" name="Content Placeholder 17">
            <a:extLst>
              <a:ext uri="{FF2B5EF4-FFF2-40B4-BE49-F238E27FC236}">
                <a16:creationId xmlns:a16="http://schemas.microsoft.com/office/drawing/2014/main" id="{7824CDDB-52BE-4E8B-BAAA-0C0157FB9BB4}"/>
              </a:ext>
            </a:extLst>
          </p:cNvPr>
          <p:cNvSpPr>
            <a:spLocks noGrp="1"/>
          </p:cNvSpPr>
          <p:nvPr>
            <p:ph sz="half" idx="2"/>
          </p:nvPr>
        </p:nvSpPr>
        <p:spPr>
          <a:effectLst/>
        </p:spPr>
        <p:txBody>
          <a:bodyPr/>
          <a:lstStyle/>
          <a:p>
            <a:pPr marL="36907" indent="0">
              <a:buNone/>
            </a:pPr>
            <a:r>
              <a:rPr lang="en-US" dirty="0">
                <a:effectLst/>
              </a:rPr>
              <a:t>What if there was a way to satisfy all of the stakeholders needs…</a:t>
            </a:r>
          </a:p>
          <a:p>
            <a:pPr marL="36907" indent="0">
              <a:buNone/>
            </a:pPr>
            <a:endParaRPr lang="en-US" dirty="0">
              <a:effectLst/>
            </a:endParaRPr>
          </a:p>
          <a:p>
            <a:pPr marL="36907" indent="0">
              <a:buNone/>
            </a:pPr>
            <a:r>
              <a:rPr lang="en-US" dirty="0">
                <a:effectLst/>
              </a:rPr>
              <a:t>Data is super important in incident response, and we will find out as we move through this case…</a:t>
            </a:r>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pic>
        <p:nvPicPr>
          <p:cNvPr id="16" name="Picture 15">
            <a:extLst>
              <a:ext uri="{FF2B5EF4-FFF2-40B4-BE49-F238E27FC236}">
                <a16:creationId xmlns:a16="http://schemas.microsoft.com/office/drawing/2014/main" id="{5AB995C2-C2E3-4CB0-90C4-908D4470E1E4}"/>
              </a:ext>
            </a:extLst>
          </p:cNvPr>
          <p:cNvPicPr>
            <a:picLocks noChangeAspect="1"/>
          </p:cNvPicPr>
          <p:nvPr/>
        </p:nvPicPr>
        <p:blipFill>
          <a:blip r:embed="rId3"/>
          <a:stretch>
            <a:fillRect/>
          </a:stretch>
        </p:blipFill>
        <p:spPr>
          <a:xfrm>
            <a:off x="914182" y="1911304"/>
            <a:ext cx="3810882" cy="3810882"/>
          </a:xfrm>
          <a:prstGeom prst="rect">
            <a:avLst/>
          </a:prstGeom>
        </p:spPr>
      </p:pic>
    </p:spTree>
    <p:extLst>
      <p:ext uri="{BB962C8B-B14F-4D97-AF65-F5344CB8AC3E}">
        <p14:creationId xmlns:p14="http://schemas.microsoft.com/office/powerpoint/2010/main" val="1595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Exercise 1 – Security Incident</a:t>
            </a:r>
            <a:endParaRPr lang="en-DK" dirty="0"/>
          </a:p>
        </p:txBody>
      </p:sp>
      <p:sp>
        <p:nvSpPr>
          <p:cNvPr id="3" name="Content Placeholder 2">
            <a:extLst>
              <a:ext uri="{FF2B5EF4-FFF2-40B4-BE49-F238E27FC236}">
                <a16:creationId xmlns:a16="http://schemas.microsoft.com/office/drawing/2014/main" id="{24D4E801-54F2-4A21-A889-D0FFD37FBD73}"/>
              </a:ext>
            </a:extLst>
          </p:cNvPr>
          <p:cNvSpPr>
            <a:spLocks noGrp="1"/>
          </p:cNvSpPr>
          <p:nvPr>
            <p:ph idx="1"/>
          </p:nvPr>
        </p:nvSpPr>
        <p:spPr>
          <a:effectLst/>
        </p:spPr>
        <p:txBody>
          <a:bodyPr>
            <a:normAutofit fontScale="92500" lnSpcReduction="10000"/>
          </a:bodyPr>
          <a:lstStyle/>
          <a:p>
            <a:pPr marL="36907" indent="0">
              <a:buNone/>
            </a:pPr>
            <a:r>
              <a:rPr lang="en-US" dirty="0">
                <a:effectLst/>
              </a:rPr>
              <a:t>Do you know the difference between an event, security event and security incident?</a:t>
            </a:r>
          </a:p>
          <a:p>
            <a:pPr marL="36907" indent="0">
              <a:buNone/>
            </a:pPr>
            <a:r>
              <a:rPr lang="en-US" dirty="0">
                <a:effectLst/>
              </a:rPr>
              <a:t>Spend 10 minutes in your groups discussing each one, and write down your results in your Teams channel.</a:t>
            </a:r>
          </a:p>
          <a:p>
            <a:pPr marL="36907" indent="0">
              <a:buNone/>
            </a:pPr>
            <a:endParaRPr lang="en-US" dirty="0">
              <a:effectLst/>
            </a:endParaRPr>
          </a:p>
          <a:p>
            <a:r>
              <a:rPr lang="en-US" dirty="0">
                <a:effectLst/>
              </a:rPr>
              <a:t>What is an event?</a:t>
            </a:r>
          </a:p>
          <a:p>
            <a:r>
              <a:rPr lang="en-US" dirty="0">
                <a:effectLst/>
              </a:rPr>
              <a:t>What is a security event?</a:t>
            </a:r>
          </a:p>
          <a:p>
            <a:r>
              <a:rPr lang="en-US" dirty="0">
                <a:effectLst/>
              </a:rPr>
              <a:t>What is a security incident?</a:t>
            </a:r>
          </a:p>
          <a:p>
            <a:pPr marL="36907" indent="0">
              <a:buNone/>
            </a:pPr>
            <a:endParaRPr lang="en-US" dirty="0">
              <a:effectLst/>
            </a:endParaRPr>
          </a:p>
          <a:p>
            <a:pPr marL="36907" indent="0">
              <a:buNone/>
            </a:pPr>
            <a:r>
              <a:rPr lang="en-US" dirty="0">
                <a:effectLst/>
              </a:rPr>
              <a:t>An example: How do you classify a failed SSH login to a server in the logs?</a:t>
            </a:r>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1007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Exercise 1 – Security Incident</a:t>
            </a:r>
            <a:endParaRPr lang="en-DK" dirty="0"/>
          </a:p>
        </p:txBody>
      </p:sp>
      <p:sp>
        <p:nvSpPr>
          <p:cNvPr id="3" name="Content Placeholder 2">
            <a:extLst>
              <a:ext uri="{FF2B5EF4-FFF2-40B4-BE49-F238E27FC236}">
                <a16:creationId xmlns:a16="http://schemas.microsoft.com/office/drawing/2014/main" id="{24D4E801-54F2-4A21-A889-D0FFD37FBD73}"/>
              </a:ext>
            </a:extLst>
          </p:cNvPr>
          <p:cNvSpPr>
            <a:spLocks noGrp="1"/>
          </p:cNvSpPr>
          <p:nvPr>
            <p:ph idx="1"/>
          </p:nvPr>
        </p:nvSpPr>
        <p:spPr>
          <a:effectLst/>
        </p:spPr>
        <p:txBody>
          <a:bodyPr>
            <a:normAutofit/>
          </a:bodyPr>
          <a:lstStyle/>
          <a:p>
            <a:pPr marL="36907" indent="0">
              <a:buNone/>
            </a:pPr>
            <a:endParaRPr lang="en-US" dirty="0"/>
          </a:p>
          <a:p>
            <a:r>
              <a:rPr lang="en-US" dirty="0">
                <a:effectLst/>
              </a:rPr>
              <a:t>What is an event? – An event is something that has happened and is observable.</a:t>
            </a:r>
          </a:p>
          <a:p>
            <a:r>
              <a:rPr lang="en-US" dirty="0">
                <a:effectLst/>
              </a:rPr>
              <a:t>What is a security event? – An event which is relevant to security and warrants investigation</a:t>
            </a:r>
          </a:p>
          <a:p>
            <a:r>
              <a:rPr lang="en-US" dirty="0">
                <a:effectLst/>
              </a:rPr>
              <a:t>What is a security incident? – A security event which has had an impact</a:t>
            </a:r>
          </a:p>
          <a:p>
            <a:pPr marL="36907" indent="0">
              <a:buNone/>
            </a:pPr>
            <a:endParaRPr lang="en-US"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37285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7E68-AEED-4F19-83D4-BD178ED129FE}"/>
              </a:ext>
            </a:extLst>
          </p:cNvPr>
          <p:cNvSpPr>
            <a:spLocks noGrp="1"/>
          </p:cNvSpPr>
          <p:nvPr>
            <p:ph type="title"/>
          </p:nvPr>
        </p:nvSpPr>
        <p:spPr/>
        <p:txBody>
          <a:bodyPr/>
          <a:lstStyle/>
          <a:p>
            <a:r>
              <a:rPr lang="en-US" dirty="0"/>
              <a:t>Impact</a:t>
            </a:r>
            <a:endParaRPr lang="en-DK" dirty="0"/>
          </a:p>
        </p:txBody>
      </p:sp>
      <p:sp>
        <p:nvSpPr>
          <p:cNvPr id="6" name="Content Placeholder 5">
            <a:extLst>
              <a:ext uri="{FF2B5EF4-FFF2-40B4-BE49-F238E27FC236}">
                <a16:creationId xmlns:a16="http://schemas.microsoft.com/office/drawing/2014/main" id="{4E14ED23-ACA6-4758-87A4-C85524A2860C}"/>
              </a:ext>
            </a:extLst>
          </p:cNvPr>
          <p:cNvSpPr>
            <a:spLocks noGrp="1"/>
          </p:cNvSpPr>
          <p:nvPr>
            <p:ph sz="half" idx="2"/>
          </p:nvPr>
        </p:nvSpPr>
        <p:spPr>
          <a:effectLst/>
        </p:spPr>
        <p:txBody>
          <a:bodyPr>
            <a:normAutofit fontScale="92500" lnSpcReduction="20000"/>
          </a:bodyPr>
          <a:lstStyle/>
          <a:p>
            <a:r>
              <a:rPr lang="en-US" dirty="0">
                <a:effectLst/>
              </a:rPr>
              <a:t>Confidentiality – Has data been compromised/leaked from the organization?</a:t>
            </a:r>
          </a:p>
          <a:p>
            <a:endParaRPr lang="en-US" dirty="0">
              <a:effectLst/>
            </a:endParaRPr>
          </a:p>
          <a:p>
            <a:r>
              <a:rPr lang="en-US" dirty="0" err="1">
                <a:effectLst/>
              </a:rPr>
              <a:t>Availablity</a:t>
            </a:r>
            <a:r>
              <a:rPr lang="en-US" dirty="0">
                <a:effectLst/>
              </a:rPr>
              <a:t>? – Has this incident resulted in downtime to a host/application/service?</a:t>
            </a:r>
          </a:p>
          <a:p>
            <a:endParaRPr lang="en-US" dirty="0">
              <a:effectLst/>
            </a:endParaRPr>
          </a:p>
          <a:p>
            <a:r>
              <a:rPr lang="en-US" dirty="0">
                <a:effectLst/>
              </a:rPr>
              <a:t>Integrity – Has the integrity of the data/host/application/service been affected? Has data been manipulated?</a:t>
            </a:r>
            <a:endParaRPr lang="en-DK" dirty="0">
              <a:effectLst/>
            </a:endParaRPr>
          </a:p>
        </p:txBody>
      </p:sp>
      <p:pic>
        <p:nvPicPr>
          <p:cNvPr id="2052" name="Picture 4" descr="CIA Triad in Details… Looks Simple but Actually Complex | mrcissp">
            <a:extLst>
              <a:ext uri="{FF2B5EF4-FFF2-40B4-BE49-F238E27FC236}">
                <a16:creationId xmlns:a16="http://schemas.microsoft.com/office/drawing/2014/main" id="{83404726-9F96-4737-B1CC-BFEF37A99B92}"/>
              </a:ext>
            </a:extLst>
          </p:cNvPr>
          <p:cNvPicPr>
            <a:picLocks noChangeAspect="1" noChangeArrowheads="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aturation sat="303000"/>
                    </a14:imgEffect>
                  </a14:imgLayer>
                </a14:imgProps>
              </a:ext>
              <a:ext uri="{28A0092B-C50C-407E-A947-70E740481C1C}">
                <a14:useLocalDpi xmlns:a14="http://schemas.microsoft.com/office/drawing/2010/main" val="0"/>
              </a:ext>
            </a:extLst>
          </a:blip>
          <a:srcRect/>
          <a:stretch>
            <a:fillRect/>
          </a:stretch>
        </p:blipFill>
        <p:spPr bwMode="auto">
          <a:xfrm>
            <a:off x="638545" y="1580416"/>
            <a:ext cx="5332667" cy="4316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53B267-4392-4559-8AE4-B2FB6E1C1E16}"/>
              </a:ext>
            </a:extLst>
          </p:cNvPr>
          <p:cNvPicPr>
            <a:picLocks noChangeAspect="1"/>
          </p:cNvPicPr>
          <p:nvPr/>
        </p:nvPicPr>
        <p:blipFill>
          <a:blip r:embed="rId4"/>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336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93D78E-E6BD-4E41-93B6-BE064F45AF68}"/>
              </a:ext>
            </a:extLst>
          </p:cNvPr>
          <p:cNvSpPr>
            <a:spLocks noGrp="1"/>
          </p:cNvSpPr>
          <p:nvPr>
            <p:ph type="title"/>
          </p:nvPr>
        </p:nvSpPr>
        <p:spPr>
          <a:xfrm>
            <a:off x="157231" y="-49412"/>
            <a:ext cx="10518034" cy="1325832"/>
          </a:xfrm>
        </p:spPr>
        <p:txBody>
          <a:bodyPr/>
          <a:lstStyle/>
          <a:p>
            <a:r>
              <a:rPr lang="da-DK" dirty="0"/>
              <a:t>A little about Me…</a:t>
            </a:r>
          </a:p>
        </p:txBody>
      </p:sp>
      <p:sp>
        <p:nvSpPr>
          <p:cNvPr id="18" name="Text Placeholder 17">
            <a:extLst>
              <a:ext uri="{FF2B5EF4-FFF2-40B4-BE49-F238E27FC236}">
                <a16:creationId xmlns:a16="http://schemas.microsoft.com/office/drawing/2014/main" id="{8744F33D-DF9F-40DE-8624-7126E9179C89}"/>
              </a:ext>
            </a:extLst>
          </p:cNvPr>
          <p:cNvSpPr>
            <a:spLocks noGrp="1"/>
          </p:cNvSpPr>
          <p:nvPr>
            <p:ph type="body" sz="quarter" idx="13"/>
          </p:nvPr>
        </p:nvSpPr>
        <p:spPr/>
        <p:txBody>
          <a:bodyPr/>
          <a:lstStyle/>
          <a:p>
            <a:r>
              <a:rPr lang="en-US" dirty="0"/>
              <a:t>British living in Denmark</a:t>
            </a:r>
            <a:endParaRPr lang="en-DK" dirty="0"/>
          </a:p>
        </p:txBody>
      </p:sp>
      <p:sp>
        <p:nvSpPr>
          <p:cNvPr id="19" name="Text Placeholder 18">
            <a:extLst>
              <a:ext uri="{FF2B5EF4-FFF2-40B4-BE49-F238E27FC236}">
                <a16:creationId xmlns:a16="http://schemas.microsoft.com/office/drawing/2014/main" id="{2A897FE2-FB50-48FA-ACC5-8A527BB1A2B5}"/>
              </a:ext>
            </a:extLst>
          </p:cNvPr>
          <p:cNvSpPr>
            <a:spLocks noGrp="1"/>
          </p:cNvSpPr>
          <p:nvPr>
            <p:ph type="body" sz="quarter" idx="14"/>
          </p:nvPr>
        </p:nvSpPr>
        <p:spPr/>
        <p:txBody>
          <a:bodyPr/>
          <a:lstStyle/>
          <a:p>
            <a:r>
              <a:rPr lang="en-US" dirty="0"/>
              <a:t>Senior Advisor</a:t>
            </a:r>
            <a:endParaRPr lang="en-DK" dirty="0"/>
          </a:p>
        </p:txBody>
      </p:sp>
      <p:sp>
        <p:nvSpPr>
          <p:cNvPr id="21" name="Text Placeholder 20">
            <a:extLst>
              <a:ext uri="{FF2B5EF4-FFF2-40B4-BE49-F238E27FC236}">
                <a16:creationId xmlns:a16="http://schemas.microsoft.com/office/drawing/2014/main" id="{7C670322-4C10-4604-8BC3-0C3211FE8E6F}"/>
              </a:ext>
            </a:extLst>
          </p:cNvPr>
          <p:cNvSpPr>
            <a:spLocks noGrp="1"/>
          </p:cNvSpPr>
          <p:nvPr>
            <p:ph type="body" sz="quarter" idx="16"/>
          </p:nvPr>
        </p:nvSpPr>
        <p:spPr>
          <a:xfrm>
            <a:off x="7407689" y="4655308"/>
            <a:ext cx="3240750" cy="514469"/>
          </a:xfrm>
        </p:spPr>
        <p:txBody>
          <a:bodyPr/>
          <a:lstStyle/>
          <a:p>
            <a:r>
              <a:rPr lang="en-US" dirty="0"/>
              <a:t>Teaching/Mentoring</a:t>
            </a:r>
            <a:endParaRPr lang="en-DK" dirty="0"/>
          </a:p>
        </p:txBody>
      </p:sp>
      <p:sp>
        <p:nvSpPr>
          <p:cNvPr id="22" name="Text Placeholder 21">
            <a:extLst>
              <a:ext uri="{FF2B5EF4-FFF2-40B4-BE49-F238E27FC236}">
                <a16:creationId xmlns:a16="http://schemas.microsoft.com/office/drawing/2014/main" id="{20EBBD64-7EEB-4422-BD87-9ADC40674794}"/>
              </a:ext>
            </a:extLst>
          </p:cNvPr>
          <p:cNvSpPr>
            <a:spLocks noGrp="1"/>
          </p:cNvSpPr>
          <p:nvPr>
            <p:ph type="body" sz="quarter" idx="17"/>
          </p:nvPr>
        </p:nvSpPr>
        <p:spPr>
          <a:xfrm>
            <a:off x="6864666" y="2893723"/>
            <a:ext cx="3240750" cy="514469"/>
          </a:xfrm>
        </p:spPr>
        <p:txBody>
          <a:bodyPr/>
          <a:lstStyle/>
          <a:p>
            <a:r>
              <a:rPr lang="en-US" dirty="0"/>
              <a:t>Blogger</a:t>
            </a:r>
            <a:endParaRPr lang="en-DK" dirty="0"/>
          </a:p>
        </p:txBody>
      </p:sp>
      <p:sp>
        <p:nvSpPr>
          <p:cNvPr id="23" name="Text Placeholder 22">
            <a:extLst>
              <a:ext uri="{FF2B5EF4-FFF2-40B4-BE49-F238E27FC236}">
                <a16:creationId xmlns:a16="http://schemas.microsoft.com/office/drawing/2014/main" id="{B2A158B9-9341-448B-9E44-2FA7D5982E4C}"/>
              </a:ext>
            </a:extLst>
          </p:cNvPr>
          <p:cNvSpPr>
            <a:spLocks noGrp="1"/>
          </p:cNvSpPr>
          <p:nvPr>
            <p:ph type="body" sz="quarter" idx="18"/>
          </p:nvPr>
        </p:nvSpPr>
        <p:spPr/>
        <p:txBody>
          <a:bodyPr/>
          <a:lstStyle/>
          <a:p>
            <a:r>
              <a:rPr lang="en-US" dirty="0"/>
              <a:t>Open source</a:t>
            </a:r>
            <a:endParaRPr lang="en-DK" dirty="0"/>
          </a:p>
        </p:txBody>
      </p:sp>
      <p:pic>
        <p:nvPicPr>
          <p:cNvPr id="6" name="Picture 2" descr="image being cropped">
            <a:extLst>
              <a:ext uri="{FF2B5EF4-FFF2-40B4-BE49-F238E27FC236}">
                <a16:creationId xmlns:a16="http://schemas.microsoft.com/office/drawing/2014/main" id="{DA21C51B-D950-46CA-A409-C05781A67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6567" y="1152235"/>
            <a:ext cx="1935593" cy="2623544"/>
          </a:xfrm>
          <a:prstGeom prst="rect">
            <a:avLst/>
          </a:prstGeom>
          <a:noFill/>
          <a:ln w="38100">
            <a:solidFill>
              <a:schemeClr val="accent1"/>
            </a:solidFill>
            <a:prstDash val="lgDash"/>
          </a:ln>
          <a:extLst>
            <a:ext uri="{909E8E84-426E-40DD-AFC4-6F175D3DCCD1}">
              <a14:hiddenFill xmlns:a14="http://schemas.microsoft.com/office/drawing/2010/main">
                <a:solidFill>
                  <a:srgbClr val="FFFFFF"/>
                </a:solidFill>
              </a14:hiddenFill>
            </a:ext>
          </a:extLst>
        </p:spPr>
      </p:pic>
      <p:pic>
        <p:nvPicPr>
          <p:cNvPr id="7170" name="Picture 2" descr="British Danish Half Denmark Half UK Flag Men's Sport T-Shirt | Spreadshirt">
            <a:extLst>
              <a:ext uri="{FF2B5EF4-FFF2-40B4-BE49-F238E27FC236}">
                <a16:creationId xmlns:a16="http://schemas.microsoft.com/office/drawing/2014/main" id="{9C3E75EE-EAE7-48E8-AFC3-70A10C108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23" y="1710801"/>
            <a:ext cx="1935594" cy="1695792"/>
          </a:xfrm>
          <a:prstGeom prst="rect">
            <a:avLst/>
          </a:prstGeom>
          <a:noFill/>
          <a:extLst>
            <a:ext uri="{909E8E84-426E-40DD-AFC4-6F175D3DCCD1}">
              <a14:hiddenFill xmlns:a14="http://schemas.microsoft.com/office/drawing/2010/main">
                <a:solidFill>
                  <a:srgbClr val="FFFFFF"/>
                </a:solidFill>
              </a14:hiddenFill>
            </a:ext>
          </a:extLst>
        </p:spPr>
      </p:pic>
      <p:sp>
        <p:nvSpPr>
          <p:cNvPr id="30" name="Heart 29">
            <a:extLst>
              <a:ext uri="{FF2B5EF4-FFF2-40B4-BE49-F238E27FC236}">
                <a16:creationId xmlns:a16="http://schemas.microsoft.com/office/drawing/2014/main" id="{23B5CF46-BBB7-4F1F-BE48-2A40697E9C9D}"/>
              </a:ext>
            </a:extLst>
          </p:cNvPr>
          <p:cNvSpPr/>
          <p:nvPr/>
        </p:nvSpPr>
        <p:spPr>
          <a:xfrm>
            <a:off x="816792" y="4319495"/>
            <a:ext cx="1390427" cy="1157483"/>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1799" dirty="0"/>
          </a:p>
        </p:txBody>
      </p:sp>
      <p:pic>
        <p:nvPicPr>
          <p:cNvPr id="7176" name="Picture 8" descr="Mentoring advice to our younger selves | by Paddy Corry | Serious Scrum |  Medium">
            <a:extLst>
              <a:ext uri="{FF2B5EF4-FFF2-40B4-BE49-F238E27FC236}">
                <a16:creationId xmlns:a16="http://schemas.microsoft.com/office/drawing/2014/main" id="{D80F2236-A01B-4E3B-955A-8E6ADE922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596" y="4273766"/>
            <a:ext cx="1911500" cy="11574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mbitech denmark">
            <a:extLst>
              <a:ext uri="{FF2B5EF4-FFF2-40B4-BE49-F238E27FC236}">
                <a16:creationId xmlns:a16="http://schemas.microsoft.com/office/drawing/2014/main" id="{A46D68C1-1ED5-4B1E-88AE-32226D637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14" y="3202338"/>
            <a:ext cx="1191619" cy="9278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fur coat&#10;&#10;Description automatically generated with medium confidence">
            <a:extLst>
              <a:ext uri="{FF2B5EF4-FFF2-40B4-BE49-F238E27FC236}">
                <a16:creationId xmlns:a16="http://schemas.microsoft.com/office/drawing/2014/main" id="{3E664D87-DDCA-4090-9E83-54F1D85EA3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70298" y="2232550"/>
            <a:ext cx="2016096" cy="1543229"/>
          </a:xfrm>
          <a:prstGeom prst="rect">
            <a:avLst/>
          </a:prstGeom>
          <a:noFill/>
        </p:spPr>
      </p:pic>
    </p:spTree>
    <p:extLst>
      <p:ext uri="{BB962C8B-B14F-4D97-AF65-F5344CB8AC3E}">
        <p14:creationId xmlns:p14="http://schemas.microsoft.com/office/powerpoint/2010/main" val="116284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1" grpId="0" build="p"/>
      <p:bldP spid="22" grpId="0" build="p"/>
      <p:bldP spid="23" grpId="0" build="p"/>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25AC83-A5E8-429B-9D82-237822DD8C30}"/>
              </a:ext>
            </a:extLst>
          </p:cNvPr>
          <p:cNvSpPr>
            <a:spLocks noGrp="1"/>
          </p:cNvSpPr>
          <p:nvPr>
            <p:ph type="sldNum" sz="quarter" idx="12"/>
          </p:nvPr>
        </p:nvSpPr>
        <p:spPr/>
        <p:txBody>
          <a:bodyPr/>
          <a:lstStyle/>
          <a:p>
            <a:fld id="{A265A89E-D909-4445-9A80-88135C755D89}" type="slidenum">
              <a:rPr lang="da-DK" smtClean="0"/>
              <a:t>20</a:t>
            </a:fld>
            <a:endParaRPr lang="da-DK"/>
          </a:p>
        </p:txBody>
      </p:sp>
      <p:pic>
        <p:nvPicPr>
          <p:cNvPr id="2050" name="Picture 2">
            <a:extLst>
              <a:ext uri="{FF2B5EF4-FFF2-40B4-BE49-F238E27FC236}">
                <a16:creationId xmlns:a16="http://schemas.microsoft.com/office/drawing/2014/main" id="{CFE195BA-DCCD-4945-A6D0-F028EF700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787" y="1239838"/>
            <a:ext cx="746760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878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3D138A-E841-4961-9510-C13BBA1F095C}"/>
              </a:ext>
            </a:extLst>
          </p:cNvPr>
          <p:cNvSpPr>
            <a:spLocks noGrp="1"/>
          </p:cNvSpPr>
          <p:nvPr>
            <p:ph type="sldNum" sz="quarter" idx="12"/>
          </p:nvPr>
        </p:nvSpPr>
        <p:spPr/>
        <p:txBody>
          <a:bodyPr/>
          <a:lstStyle/>
          <a:p>
            <a:fld id="{A265A89E-D909-4445-9A80-88135C755D89}" type="slidenum">
              <a:rPr lang="da-DK" smtClean="0"/>
              <a:t>21</a:t>
            </a:fld>
            <a:endParaRPr lang="da-DK"/>
          </a:p>
        </p:txBody>
      </p:sp>
    </p:spTree>
    <p:extLst>
      <p:ext uri="{BB962C8B-B14F-4D97-AF65-F5344CB8AC3E}">
        <p14:creationId xmlns:p14="http://schemas.microsoft.com/office/powerpoint/2010/main" val="141464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175" cy="685958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7F2752C-8430-4248-B794-A88D9A4132EF}"/>
              </a:ext>
            </a:extLst>
          </p:cNvPr>
          <p:cNvSpPr>
            <a:spLocks noGrp="1"/>
          </p:cNvSpPr>
          <p:nvPr>
            <p:ph type="title"/>
          </p:nvPr>
        </p:nvSpPr>
        <p:spPr>
          <a:xfrm>
            <a:off x="922875" y="1250864"/>
            <a:ext cx="4605473" cy="4164174"/>
          </a:xfrm>
        </p:spPr>
        <p:txBody>
          <a:bodyPr vert="horz" lIns="91440" tIns="45720" rIns="91440" bIns="45720" rtlCol="0" anchor="ctr">
            <a:normAutofit/>
          </a:bodyPr>
          <a:lstStyle/>
          <a:p>
            <a:pPr defTabSz="914400"/>
            <a:r>
              <a:rPr lang="en-US" sz="8000" kern="1200">
                <a:latin typeface="+mj-lt"/>
                <a:ea typeface="+mj-ea"/>
                <a:cs typeface="+mj-cs"/>
              </a:rPr>
              <a:t>Solar winds…</a:t>
            </a:r>
          </a:p>
        </p:txBody>
      </p:sp>
      <p:sp>
        <p:nvSpPr>
          <p:cNvPr id="19" name="Rectangle 18">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665" y="1101203"/>
            <a:ext cx="4997894" cy="4463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2162CB-6BBD-4973-B28C-989FD2A5DAC3}"/>
              </a:ext>
            </a:extLst>
          </p:cNvPr>
          <p:cNvSpPr txBox="1"/>
          <p:nvPr/>
        </p:nvSpPr>
        <p:spPr>
          <a:xfrm>
            <a:off x="6294862" y="860811"/>
            <a:ext cx="4799159" cy="5024984"/>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a:solidFill>
                  <a:schemeClr val="bg1"/>
                </a:solidFill>
              </a:rPr>
              <a:t>An NDA prevents me talking fully about this case based on my previous employer.</a:t>
            </a:r>
          </a:p>
          <a:p>
            <a:pPr indent="-228600" defTabSz="914400">
              <a:lnSpc>
                <a:spcPct val="90000"/>
              </a:lnSpc>
              <a:spcAft>
                <a:spcPts val="600"/>
              </a:spcAft>
              <a:buFont typeface="Arial" panose="020B0604020202020204" pitchFamily="34" charset="0"/>
              <a:buChar char="•"/>
            </a:pPr>
            <a:endParaRPr lang="en-US" sz="2000">
              <a:solidFill>
                <a:schemeClr val="bg1"/>
              </a:solidFill>
            </a:endParaRPr>
          </a:p>
          <a:p>
            <a:pPr indent="-228600" defTabSz="914400">
              <a:lnSpc>
                <a:spcPct val="90000"/>
              </a:lnSpc>
              <a:spcAft>
                <a:spcPts val="600"/>
              </a:spcAft>
              <a:buFont typeface="Arial" panose="020B0604020202020204" pitchFamily="34" charset="0"/>
              <a:buChar char="•"/>
            </a:pPr>
            <a:r>
              <a:rPr lang="en-US" sz="2000">
                <a:solidFill>
                  <a:schemeClr val="bg1"/>
                </a:solidFill>
              </a:rPr>
              <a:t>But I was invited to assist a number of other companies which I can talk about…</a:t>
            </a:r>
          </a:p>
        </p:txBody>
      </p:sp>
    </p:spTree>
    <p:extLst>
      <p:ext uri="{BB962C8B-B14F-4D97-AF65-F5344CB8AC3E}">
        <p14:creationId xmlns:p14="http://schemas.microsoft.com/office/powerpoint/2010/main" val="253259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A31D-63B6-4080-81B1-C5BE092A9707}"/>
              </a:ext>
            </a:extLst>
          </p:cNvPr>
          <p:cNvSpPr>
            <a:spLocks noGrp="1"/>
          </p:cNvSpPr>
          <p:nvPr>
            <p:ph type="ctrTitle"/>
          </p:nvPr>
        </p:nvSpPr>
        <p:spPr>
          <a:xfrm>
            <a:off x="128130" y="244002"/>
            <a:ext cx="9981672" cy="659996"/>
          </a:xfrm>
        </p:spPr>
        <p:txBody>
          <a:bodyPr/>
          <a:lstStyle/>
          <a:p>
            <a:r>
              <a:rPr lang="en-US" dirty="0"/>
              <a:t>The attack…</a:t>
            </a:r>
            <a:endParaRPr lang="en-DK" dirty="0"/>
          </a:p>
        </p:txBody>
      </p:sp>
      <p:pic>
        <p:nvPicPr>
          <p:cNvPr id="3" name="Picture 2" descr="Graphical user interface, application&#10;&#10;Description automatically generated">
            <a:extLst>
              <a:ext uri="{FF2B5EF4-FFF2-40B4-BE49-F238E27FC236}">
                <a16:creationId xmlns:a16="http://schemas.microsoft.com/office/drawing/2014/main" id="{377FA1CF-00FF-4E16-A112-69CA7E365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50" y="1257828"/>
            <a:ext cx="8923874" cy="5357758"/>
          </a:xfrm>
          <a:prstGeom prst="rect">
            <a:avLst/>
          </a:prstGeom>
          <a:noFill/>
        </p:spPr>
      </p:pic>
    </p:spTree>
    <p:extLst>
      <p:ext uri="{BB962C8B-B14F-4D97-AF65-F5344CB8AC3E}">
        <p14:creationId xmlns:p14="http://schemas.microsoft.com/office/powerpoint/2010/main" val="41710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0A39-3CEC-4782-98D7-29594F2961C9}"/>
              </a:ext>
            </a:extLst>
          </p:cNvPr>
          <p:cNvSpPr>
            <a:spLocks noGrp="1"/>
          </p:cNvSpPr>
          <p:nvPr>
            <p:ph type="ctrTitle"/>
          </p:nvPr>
        </p:nvSpPr>
        <p:spPr>
          <a:xfrm>
            <a:off x="128130" y="238306"/>
            <a:ext cx="9981672" cy="659996"/>
          </a:xfrm>
        </p:spPr>
        <p:txBody>
          <a:bodyPr/>
          <a:lstStyle/>
          <a:p>
            <a:r>
              <a:rPr lang="en-US" dirty="0"/>
              <a:t>The list</a:t>
            </a:r>
            <a:endParaRPr lang="en-DK" dirty="0"/>
          </a:p>
        </p:txBody>
      </p:sp>
      <p:pic>
        <p:nvPicPr>
          <p:cNvPr id="6146" name="Picture 2" descr="Text&#10;&#10;Description automatically generated">
            <a:extLst>
              <a:ext uri="{FF2B5EF4-FFF2-40B4-BE49-F238E27FC236}">
                <a16:creationId xmlns:a16="http://schemas.microsoft.com/office/drawing/2014/main" id="{4BE83FB7-EBFC-414C-9CF1-A764D59D3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83" y="1166209"/>
            <a:ext cx="5868758" cy="5321818"/>
          </a:xfrm>
          <a:prstGeom prst="rect">
            <a:avLst/>
          </a:prstGeom>
          <a:noFill/>
        </p:spPr>
      </p:pic>
      <p:sp>
        <p:nvSpPr>
          <p:cNvPr id="8" name="TextBox 7">
            <a:extLst>
              <a:ext uri="{FF2B5EF4-FFF2-40B4-BE49-F238E27FC236}">
                <a16:creationId xmlns:a16="http://schemas.microsoft.com/office/drawing/2014/main" id="{CBE5FA47-B230-4450-94BE-AEA7CA5CE267}"/>
              </a:ext>
            </a:extLst>
          </p:cNvPr>
          <p:cNvSpPr txBox="1"/>
          <p:nvPr/>
        </p:nvSpPr>
        <p:spPr>
          <a:xfrm>
            <a:off x="6671050" y="1771533"/>
            <a:ext cx="5332187" cy="5262979"/>
          </a:xfrm>
          <a:prstGeom prst="rect">
            <a:avLst/>
          </a:prstGeom>
          <a:noFill/>
        </p:spPr>
        <p:txBody>
          <a:bodyPr wrap="square" rtlCol="0">
            <a:spAutoFit/>
          </a:bodyPr>
          <a:lstStyle/>
          <a:p>
            <a:r>
              <a:rPr lang="en-US" dirty="0"/>
              <a:t>A list was published of companies which had been hit by the 1</a:t>
            </a:r>
            <a:r>
              <a:rPr lang="en-US" baseline="30000" dirty="0"/>
              <a:t>st</a:t>
            </a:r>
            <a:r>
              <a:rPr lang="en-US" dirty="0"/>
              <a:t> stage</a:t>
            </a:r>
          </a:p>
          <a:p>
            <a:endParaRPr lang="en-US" dirty="0"/>
          </a:p>
          <a:p>
            <a:r>
              <a:rPr lang="en-US" dirty="0"/>
              <a:t>The problem for a lot of companies was:-</a:t>
            </a:r>
          </a:p>
          <a:p>
            <a:pPr marL="285807" indent="-285807">
              <a:buFont typeface="Arial" panose="020B0604020202020204" pitchFamily="34" charset="0"/>
              <a:buChar char="•"/>
            </a:pPr>
            <a:r>
              <a:rPr lang="en-US" dirty="0"/>
              <a:t>If I am on the list what does it mean?</a:t>
            </a:r>
          </a:p>
          <a:p>
            <a:pPr marL="285807" indent="-285807">
              <a:buFont typeface="Arial" panose="020B0604020202020204" pitchFamily="34" charset="0"/>
              <a:buChar char="•"/>
            </a:pPr>
            <a:r>
              <a:rPr lang="en-US" dirty="0"/>
              <a:t>Have I been hacked?</a:t>
            </a:r>
          </a:p>
          <a:p>
            <a:pPr marL="285807" indent="-285807">
              <a:buFont typeface="Arial" panose="020B0604020202020204" pitchFamily="34" charset="0"/>
              <a:buChar char="•"/>
            </a:pPr>
            <a:r>
              <a:rPr lang="en-US" dirty="0"/>
              <a:t>Should I be worried?</a:t>
            </a:r>
          </a:p>
          <a:p>
            <a:pPr marL="285807" indent="-285807">
              <a:buFont typeface="Arial" panose="020B0604020202020204" pitchFamily="34" charset="0"/>
              <a:buChar char="•"/>
            </a:pPr>
            <a:r>
              <a:rPr lang="en-US" dirty="0"/>
              <a:t>What should we do about the press snooping around?</a:t>
            </a:r>
          </a:p>
          <a:p>
            <a:endParaRPr lang="en-US" dirty="0"/>
          </a:p>
          <a:p>
            <a:r>
              <a:rPr lang="en-US" dirty="0">
                <a:hlinkClick r:id="rId3"/>
              </a:rPr>
              <a:t>https://github.com/eaaa-it-security/CyberRange/blob/main/dgadeoded.txt</a:t>
            </a:r>
            <a:endParaRPr lang="en-US" dirty="0"/>
          </a:p>
          <a:p>
            <a:endParaRPr lang="en-US" dirty="0"/>
          </a:p>
        </p:txBody>
      </p:sp>
    </p:spTree>
    <p:extLst>
      <p:ext uri="{BB962C8B-B14F-4D97-AF65-F5344CB8AC3E}">
        <p14:creationId xmlns:p14="http://schemas.microsoft.com/office/powerpoint/2010/main" val="34379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E925-CF04-49C0-ADBC-619576F7BA00}"/>
              </a:ext>
            </a:extLst>
          </p:cNvPr>
          <p:cNvSpPr>
            <a:spLocks noGrp="1"/>
          </p:cNvSpPr>
          <p:nvPr>
            <p:ph type="title"/>
          </p:nvPr>
        </p:nvSpPr>
        <p:spPr/>
        <p:txBody>
          <a:bodyPr/>
          <a:lstStyle/>
          <a:p>
            <a:r>
              <a:rPr lang="en-US" dirty="0"/>
              <a:t>Then my phone rang… A lot…</a:t>
            </a:r>
            <a:endParaRPr lang="en-DK" dirty="0"/>
          </a:p>
        </p:txBody>
      </p:sp>
      <p:sp>
        <p:nvSpPr>
          <p:cNvPr id="4" name="TextBox 3">
            <a:extLst>
              <a:ext uri="{FF2B5EF4-FFF2-40B4-BE49-F238E27FC236}">
                <a16:creationId xmlns:a16="http://schemas.microsoft.com/office/drawing/2014/main" id="{0C7257B8-C381-4FB9-9F06-314A0F14EF6A}"/>
              </a:ext>
            </a:extLst>
          </p:cNvPr>
          <p:cNvSpPr txBox="1"/>
          <p:nvPr/>
        </p:nvSpPr>
        <p:spPr>
          <a:xfrm>
            <a:off x="811613" y="1979490"/>
            <a:ext cx="6141573" cy="3786528"/>
          </a:xfrm>
          <a:prstGeom prst="rect">
            <a:avLst/>
          </a:prstGeom>
          <a:noFill/>
        </p:spPr>
        <p:txBody>
          <a:bodyPr wrap="square">
            <a:spAutoFit/>
          </a:bodyPr>
          <a:lstStyle/>
          <a:p>
            <a:r>
              <a:rPr lang="en-US" dirty="0"/>
              <a:t>I was called by a number of friends working in different organizations around Denmark.</a:t>
            </a:r>
          </a:p>
          <a:p>
            <a:endParaRPr lang="en-US" dirty="0"/>
          </a:p>
          <a:p>
            <a:r>
              <a:rPr lang="en-US" dirty="0"/>
              <a:t>My answers?</a:t>
            </a:r>
          </a:p>
          <a:p>
            <a:pPr marL="285807" indent="-285807">
              <a:buFont typeface="Arial" panose="020B0604020202020204" pitchFamily="34" charset="0"/>
              <a:buChar char="•"/>
            </a:pPr>
            <a:r>
              <a:rPr lang="en-US" dirty="0"/>
              <a:t>Just because you are on the list doesn’t mean you have been hacked</a:t>
            </a:r>
          </a:p>
          <a:p>
            <a:pPr marL="285807" indent="-285807">
              <a:buFont typeface="Arial" panose="020B0604020202020204" pitchFamily="34" charset="0"/>
              <a:buChar char="•"/>
            </a:pPr>
            <a:r>
              <a:rPr lang="en-US" dirty="0"/>
              <a:t>You shouldn’t be worried, but you should check for the following things…</a:t>
            </a:r>
          </a:p>
          <a:p>
            <a:pPr marL="285807" indent="-285807">
              <a:buFont typeface="Arial" panose="020B0604020202020204" pitchFamily="34" charset="0"/>
              <a:buChar char="•"/>
            </a:pPr>
            <a:r>
              <a:rPr lang="en-US" dirty="0"/>
              <a:t>I helped prepare press statements for them just in case</a:t>
            </a:r>
          </a:p>
        </p:txBody>
      </p:sp>
      <p:pic>
        <p:nvPicPr>
          <p:cNvPr id="9218" name="Picture 2" descr="Text&#10;&#10;Description automatically generated">
            <a:extLst>
              <a:ext uri="{FF2B5EF4-FFF2-40B4-BE49-F238E27FC236}">
                <a16:creationId xmlns:a16="http://schemas.microsoft.com/office/drawing/2014/main" id="{96AC67AF-2605-4AE2-B605-E9A105EF7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111" y="2637344"/>
            <a:ext cx="4533614" cy="2470820"/>
          </a:xfrm>
          <a:prstGeom prst="rect">
            <a:avLst/>
          </a:prstGeom>
          <a:noFill/>
        </p:spPr>
      </p:pic>
    </p:spTree>
    <p:extLst>
      <p:ext uri="{BB962C8B-B14F-4D97-AF65-F5344CB8AC3E}">
        <p14:creationId xmlns:p14="http://schemas.microsoft.com/office/powerpoint/2010/main" val="352774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379E-30EB-4FA9-ACF5-FD240597A611}"/>
              </a:ext>
            </a:extLst>
          </p:cNvPr>
          <p:cNvSpPr>
            <a:spLocks noGrp="1"/>
          </p:cNvSpPr>
          <p:nvPr>
            <p:ph type="ctrTitle"/>
          </p:nvPr>
        </p:nvSpPr>
        <p:spPr>
          <a:xfrm>
            <a:off x="117970" y="217986"/>
            <a:ext cx="9981672" cy="659996"/>
          </a:xfrm>
        </p:spPr>
        <p:txBody>
          <a:bodyPr/>
          <a:lstStyle/>
          <a:p>
            <a:r>
              <a:rPr lang="en-US" dirty="0"/>
              <a:t>The result</a:t>
            </a:r>
            <a:endParaRPr lang="en-DK" dirty="0"/>
          </a:p>
        </p:txBody>
      </p:sp>
      <p:pic>
        <p:nvPicPr>
          <p:cNvPr id="10242" name="Picture 2" descr="Chart&#10;&#10;Description automatically generated">
            <a:extLst>
              <a:ext uri="{FF2B5EF4-FFF2-40B4-BE49-F238E27FC236}">
                <a16:creationId xmlns:a16="http://schemas.microsoft.com/office/drawing/2014/main" id="{F2C52C48-417C-439C-A681-365DC63A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330" y="1159575"/>
            <a:ext cx="9460514" cy="5323689"/>
          </a:xfrm>
          <a:prstGeom prst="rect">
            <a:avLst/>
          </a:prstGeom>
          <a:noFill/>
        </p:spPr>
      </p:pic>
    </p:spTree>
    <p:extLst>
      <p:ext uri="{BB962C8B-B14F-4D97-AF65-F5344CB8AC3E}">
        <p14:creationId xmlns:p14="http://schemas.microsoft.com/office/powerpoint/2010/main" val="15759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EC9B4D-E73F-475C-A6D6-F5C1902B01E0}"/>
              </a:ext>
            </a:extLst>
          </p:cNvPr>
          <p:cNvSpPr>
            <a:spLocks noGrp="1"/>
          </p:cNvSpPr>
          <p:nvPr>
            <p:ph type="title"/>
          </p:nvPr>
        </p:nvSpPr>
        <p:spPr>
          <a:xfrm>
            <a:off x="1117233" y="811778"/>
            <a:ext cx="10356458" cy="3535162"/>
          </a:xfrm>
        </p:spPr>
        <p:txBody>
          <a:bodyPr/>
          <a:lstStyle/>
          <a:p>
            <a:br>
              <a:rPr lang="en-US" dirty="0">
                <a:solidFill>
                  <a:srgbClr val="FF0000"/>
                </a:solidFill>
              </a:rPr>
            </a:br>
            <a:br>
              <a:rPr lang="en-US" dirty="0">
                <a:solidFill>
                  <a:srgbClr val="FF0000"/>
                </a:solidFill>
              </a:rPr>
            </a:br>
            <a:br>
              <a:rPr lang="en-US" dirty="0">
                <a:solidFill>
                  <a:srgbClr val="FF0000"/>
                </a:solidFill>
              </a:rPr>
            </a:br>
            <a:br>
              <a:rPr lang="en-US" sz="4000" dirty="0">
                <a:solidFill>
                  <a:srgbClr val="FF0000"/>
                </a:solidFill>
              </a:rPr>
            </a:br>
            <a:r>
              <a:rPr lang="en-US" sz="4000" dirty="0">
                <a:solidFill>
                  <a:srgbClr val="FF0000"/>
                </a:solidFill>
              </a:rPr>
              <a:t>Now we can finally look at our incident response process!</a:t>
            </a:r>
            <a:endParaRPr lang="en-DK" sz="4000" dirty="0">
              <a:solidFill>
                <a:srgbClr val="FF0000"/>
              </a:solidFill>
            </a:endParaRPr>
          </a:p>
        </p:txBody>
      </p:sp>
    </p:spTree>
    <p:extLst>
      <p:ext uri="{BB962C8B-B14F-4D97-AF65-F5344CB8AC3E}">
        <p14:creationId xmlns:p14="http://schemas.microsoft.com/office/powerpoint/2010/main" val="3112592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Incident Response Process 101</a:t>
            </a:r>
            <a:endParaRPr lang="en-DK" dirty="0"/>
          </a:p>
        </p:txBody>
      </p:sp>
      <p:grpSp>
        <p:nvGrpSpPr>
          <p:cNvPr id="33" name="Group 32">
            <a:extLst>
              <a:ext uri="{FF2B5EF4-FFF2-40B4-BE49-F238E27FC236}">
                <a16:creationId xmlns:a16="http://schemas.microsoft.com/office/drawing/2014/main" id="{73F9702E-E043-4C4F-A68E-8F0E5967F1E3}"/>
              </a:ext>
            </a:extLst>
          </p:cNvPr>
          <p:cNvGrpSpPr/>
          <p:nvPr/>
        </p:nvGrpSpPr>
        <p:grpSpPr>
          <a:xfrm>
            <a:off x="1214704" y="2805537"/>
            <a:ext cx="9835440" cy="2716197"/>
            <a:chOff x="1214247" y="2804888"/>
            <a:chExt cx="9833164" cy="2715568"/>
          </a:xfrm>
        </p:grpSpPr>
        <p:sp>
          <p:nvSpPr>
            <p:cNvPr id="34" name="TextBox 33">
              <a:extLst>
                <a:ext uri="{FF2B5EF4-FFF2-40B4-BE49-F238E27FC236}">
                  <a16:creationId xmlns:a16="http://schemas.microsoft.com/office/drawing/2014/main" id="{384EA727-77C1-4EEA-8238-D1246FBFBBC8}"/>
                </a:ext>
              </a:extLst>
            </p:cNvPr>
            <p:cNvSpPr txBox="1"/>
            <p:nvPr/>
          </p:nvSpPr>
          <p:spPr>
            <a:xfrm>
              <a:off x="1214248" y="2804889"/>
              <a:ext cx="1396853" cy="954107"/>
            </a:xfrm>
            <a:prstGeom prst="rect">
              <a:avLst/>
            </a:prstGeom>
            <a:noFill/>
            <a:ln>
              <a:solidFill>
                <a:schemeClr val="accent1"/>
              </a:solidFill>
            </a:ln>
          </p:spPr>
          <p:txBody>
            <a:bodyPr wrap="square" rtlCol="0">
              <a:spAutoFit/>
            </a:bodyPr>
            <a:lstStyle/>
            <a:p>
              <a:r>
                <a:rPr lang="en-US" sz="2801" dirty="0"/>
                <a:t>Stage 1</a:t>
              </a:r>
            </a:p>
            <a:p>
              <a:r>
                <a:rPr lang="en-US" sz="2801" dirty="0"/>
                <a:t>Alert</a:t>
              </a:r>
              <a:endParaRPr lang="en-DK" sz="2801" dirty="0"/>
            </a:p>
          </p:txBody>
        </p:sp>
        <p:sp>
          <p:nvSpPr>
            <p:cNvPr id="35" name="TextBox 34">
              <a:extLst>
                <a:ext uri="{FF2B5EF4-FFF2-40B4-BE49-F238E27FC236}">
                  <a16:creationId xmlns:a16="http://schemas.microsoft.com/office/drawing/2014/main" id="{54AD199F-289D-45A8-8EDA-37E12EEA4EB2}"/>
                </a:ext>
              </a:extLst>
            </p:cNvPr>
            <p:cNvSpPr txBox="1"/>
            <p:nvPr/>
          </p:nvSpPr>
          <p:spPr>
            <a:xfrm>
              <a:off x="3212272" y="2804888"/>
              <a:ext cx="1557158" cy="954364"/>
            </a:xfrm>
            <a:prstGeom prst="rect">
              <a:avLst/>
            </a:prstGeom>
            <a:noFill/>
            <a:ln>
              <a:solidFill>
                <a:schemeClr val="accent1"/>
              </a:solidFill>
            </a:ln>
          </p:spPr>
          <p:txBody>
            <a:bodyPr wrap="none" rtlCol="0">
              <a:spAutoFit/>
            </a:bodyPr>
            <a:lstStyle/>
            <a:p>
              <a:r>
                <a:rPr lang="en-US" sz="2801" dirty="0"/>
                <a:t>Stage 2</a:t>
              </a:r>
            </a:p>
            <a:p>
              <a:r>
                <a:rPr lang="en-US" sz="2801" dirty="0"/>
                <a:t>Visitation</a:t>
              </a:r>
              <a:endParaRPr lang="en-DK" sz="2801" dirty="0"/>
            </a:p>
          </p:txBody>
        </p:sp>
        <p:sp>
          <p:nvSpPr>
            <p:cNvPr id="36" name="TextBox 35">
              <a:extLst>
                <a:ext uri="{FF2B5EF4-FFF2-40B4-BE49-F238E27FC236}">
                  <a16:creationId xmlns:a16="http://schemas.microsoft.com/office/drawing/2014/main" id="{4C5A6822-B906-4A2F-8348-B529156C57DE}"/>
                </a:ext>
              </a:extLst>
            </p:cNvPr>
            <p:cNvSpPr txBox="1"/>
            <p:nvPr/>
          </p:nvSpPr>
          <p:spPr>
            <a:xfrm>
              <a:off x="5297728" y="2808703"/>
              <a:ext cx="1357936" cy="954364"/>
            </a:xfrm>
            <a:prstGeom prst="rect">
              <a:avLst/>
            </a:prstGeom>
            <a:noFill/>
            <a:ln>
              <a:solidFill>
                <a:schemeClr val="accent1"/>
              </a:solidFill>
            </a:ln>
          </p:spPr>
          <p:txBody>
            <a:bodyPr wrap="none" rtlCol="0">
              <a:spAutoFit/>
            </a:bodyPr>
            <a:lstStyle/>
            <a:p>
              <a:r>
                <a:rPr lang="en-US" sz="2801" dirty="0"/>
                <a:t>Stage 3</a:t>
              </a:r>
            </a:p>
            <a:p>
              <a:r>
                <a:rPr lang="en-US" sz="2801" dirty="0"/>
                <a:t>Analysis</a:t>
              </a:r>
              <a:endParaRPr lang="en-DK" sz="2801" dirty="0"/>
            </a:p>
          </p:txBody>
        </p:sp>
        <p:sp>
          <p:nvSpPr>
            <p:cNvPr id="37" name="TextBox 36">
              <a:extLst>
                <a:ext uri="{FF2B5EF4-FFF2-40B4-BE49-F238E27FC236}">
                  <a16:creationId xmlns:a16="http://schemas.microsoft.com/office/drawing/2014/main" id="{2235DFBD-C1C0-4669-8658-A30CA8318924}"/>
                </a:ext>
              </a:extLst>
            </p:cNvPr>
            <p:cNvSpPr txBox="1"/>
            <p:nvPr/>
          </p:nvSpPr>
          <p:spPr>
            <a:xfrm>
              <a:off x="7285286" y="2832601"/>
              <a:ext cx="1579407" cy="954364"/>
            </a:xfrm>
            <a:prstGeom prst="rect">
              <a:avLst/>
            </a:prstGeom>
            <a:noFill/>
            <a:ln>
              <a:solidFill>
                <a:schemeClr val="accent1"/>
              </a:solidFill>
            </a:ln>
          </p:spPr>
          <p:txBody>
            <a:bodyPr wrap="none" rtlCol="0">
              <a:spAutoFit/>
            </a:bodyPr>
            <a:lstStyle/>
            <a:p>
              <a:r>
                <a:rPr lang="en-US" sz="2801" dirty="0"/>
                <a:t>Stage 4</a:t>
              </a:r>
            </a:p>
            <a:p>
              <a:r>
                <a:rPr lang="en-US" sz="2801" dirty="0"/>
                <a:t>Response</a:t>
              </a:r>
              <a:endParaRPr lang="en-DK" sz="2801" dirty="0"/>
            </a:p>
          </p:txBody>
        </p:sp>
        <p:sp>
          <p:nvSpPr>
            <p:cNvPr id="38" name="TextBox 37">
              <a:extLst>
                <a:ext uri="{FF2B5EF4-FFF2-40B4-BE49-F238E27FC236}">
                  <a16:creationId xmlns:a16="http://schemas.microsoft.com/office/drawing/2014/main" id="{EC9C61BB-D274-45A2-AD8B-9BDE9E7CFE79}"/>
                </a:ext>
              </a:extLst>
            </p:cNvPr>
            <p:cNvSpPr txBox="1"/>
            <p:nvPr/>
          </p:nvSpPr>
          <p:spPr>
            <a:xfrm>
              <a:off x="9430453" y="2832601"/>
              <a:ext cx="1614673" cy="954364"/>
            </a:xfrm>
            <a:prstGeom prst="rect">
              <a:avLst/>
            </a:prstGeom>
            <a:noFill/>
            <a:ln>
              <a:solidFill>
                <a:schemeClr val="accent1"/>
              </a:solidFill>
            </a:ln>
          </p:spPr>
          <p:txBody>
            <a:bodyPr wrap="none" rtlCol="0">
              <a:spAutoFit/>
            </a:bodyPr>
            <a:lstStyle/>
            <a:p>
              <a:r>
                <a:rPr lang="en-US" sz="2801" dirty="0"/>
                <a:t>Stage 5</a:t>
              </a:r>
            </a:p>
            <a:p>
              <a:r>
                <a:rPr lang="en-US" sz="2801" dirty="0"/>
                <a:t>Reporting</a:t>
              </a:r>
              <a:endParaRPr lang="en-DK" sz="2801" dirty="0"/>
            </a:p>
          </p:txBody>
        </p:sp>
        <p:cxnSp>
          <p:nvCxnSpPr>
            <p:cNvPr id="39" name="Straight Arrow Connector 38">
              <a:extLst>
                <a:ext uri="{FF2B5EF4-FFF2-40B4-BE49-F238E27FC236}">
                  <a16:creationId xmlns:a16="http://schemas.microsoft.com/office/drawing/2014/main" id="{9A450757-B8B6-4E34-BF68-E0A9326B8598}"/>
                </a:ext>
              </a:extLst>
            </p:cNvPr>
            <p:cNvCxnSpPr>
              <a:stCxn id="34" idx="3"/>
              <a:endCxn id="35" idx="1"/>
            </p:cNvCxnSpPr>
            <p:nvPr/>
          </p:nvCxnSpPr>
          <p:spPr>
            <a:xfrm>
              <a:off x="2611101" y="3281943"/>
              <a:ext cx="60117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D2335D6-A286-459A-8D7F-4D1570CB596F}"/>
                </a:ext>
              </a:extLst>
            </p:cNvPr>
            <p:cNvCxnSpPr>
              <a:stCxn id="35" idx="3"/>
              <a:endCxn id="36" idx="1"/>
            </p:cNvCxnSpPr>
            <p:nvPr/>
          </p:nvCxnSpPr>
          <p:spPr>
            <a:xfrm>
              <a:off x="4769430" y="3282070"/>
              <a:ext cx="528298" cy="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C8C8AD-8278-417F-91D2-E88448F31DA5}"/>
                </a:ext>
              </a:extLst>
            </p:cNvPr>
            <p:cNvCxnSpPr>
              <a:cxnSpLocks/>
            </p:cNvCxnSpPr>
            <p:nvPr/>
          </p:nvCxnSpPr>
          <p:spPr>
            <a:xfrm>
              <a:off x="6631748" y="3278126"/>
              <a:ext cx="6140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A5AEC-E0F3-4004-9FE3-8E24535BAC8F}"/>
                </a:ext>
              </a:extLst>
            </p:cNvPr>
            <p:cNvCxnSpPr>
              <a:stCxn id="37" idx="3"/>
              <a:endCxn id="38" idx="1"/>
            </p:cNvCxnSpPr>
            <p:nvPr/>
          </p:nvCxnSpPr>
          <p:spPr>
            <a:xfrm>
              <a:off x="8864693" y="3309783"/>
              <a:ext cx="565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650500D-79E9-426B-A557-9F8A1CF5832A}"/>
                </a:ext>
              </a:extLst>
            </p:cNvPr>
            <p:cNvSpPr txBox="1"/>
            <p:nvPr/>
          </p:nvSpPr>
          <p:spPr>
            <a:xfrm>
              <a:off x="1214247" y="4997236"/>
              <a:ext cx="9833164" cy="523220"/>
            </a:xfrm>
            <a:prstGeom prst="rect">
              <a:avLst/>
            </a:prstGeom>
            <a:noFill/>
            <a:ln>
              <a:solidFill>
                <a:schemeClr val="accent1"/>
              </a:solidFill>
            </a:ln>
          </p:spPr>
          <p:txBody>
            <a:bodyPr wrap="square" rtlCol="0">
              <a:spAutoFit/>
            </a:bodyPr>
            <a:lstStyle/>
            <a:p>
              <a:pPr algn="ctr"/>
              <a:r>
                <a:rPr lang="en-US" sz="2801" dirty="0"/>
                <a:t>Communication</a:t>
              </a:r>
              <a:endParaRPr lang="en-DK" sz="2801" dirty="0"/>
            </a:p>
          </p:txBody>
        </p:sp>
        <p:cxnSp>
          <p:nvCxnSpPr>
            <p:cNvPr id="44" name="Straight Arrow Connector 43">
              <a:extLst>
                <a:ext uri="{FF2B5EF4-FFF2-40B4-BE49-F238E27FC236}">
                  <a16:creationId xmlns:a16="http://schemas.microsoft.com/office/drawing/2014/main" id="{434A2CFE-7029-4945-95EB-CD75887A1062}"/>
                </a:ext>
              </a:extLst>
            </p:cNvPr>
            <p:cNvCxnSpPr>
              <a:cxnSpLocks/>
              <a:stCxn id="35" idx="2"/>
            </p:cNvCxnSpPr>
            <p:nvPr/>
          </p:nvCxnSpPr>
          <p:spPr>
            <a:xfrm>
              <a:off x="3990851" y="3759252"/>
              <a:ext cx="48955" cy="1234169"/>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93EF8DD-F750-4B8E-B27F-E7E034F2EBCC}"/>
                </a:ext>
              </a:extLst>
            </p:cNvPr>
            <p:cNvCxnSpPr>
              <a:cxnSpLocks/>
            </p:cNvCxnSpPr>
            <p:nvPr/>
          </p:nvCxnSpPr>
          <p:spPr>
            <a:xfrm>
              <a:off x="5941719" y="3758995"/>
              <a:ext cx="0" cy="1234426"/>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8082BE6-0288-4C89-ADA5-2C1F740D7070}"/>
                </a:ext>
              </a:extLst>
            </p:cNvPr>
            <p:cNvCxnSpPr>
              <a:cxnSpLocks/>
            </p:cNvCxnSpPr>
            <p:nvPr/>
          </p:nvCxnSpPr>
          <p:spPr>
            <a:xfrm>
              <a:off x="8034679" y="3786708"/>
              <a:ext cx="0" cy="1206713"/>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BC18D9A-A1C5-4DBA-B8BD-DCB21B492C91}"/>
                </a:ext>
              </a:extLst>
            </p:cNvPr>
            <p:cNvCxnSpPr>
              <a:cxnSpLocks/>
            </p:cNvCxnSpPr>
            <p:nvPr/>
          </p:nvCxnSpPr>
          <p:spPr>
            <a:xfrm>
              <a:off x="10219079" y="3786708"/>
              <a:ext cx="0" cy="1206713"/>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68E996-0145-450C-A421-6CC7D0B8DE20}"/>
                </a:ext>
              </a:extLst>
            </p:cNvPr>
            <p:cNvSpPr txBox="1"/>
            <p:nvPr/>
          </p:nvSpPr>
          <p:spPr>
            <a:xfrm>
              <a:off x="3953054" y="4189634"/>
              <a:ext cx="1856021" cy="461665"/>
            </a:xfrm>
            <a:prstGeom prst="rect">
              <a:avLst/>
            </a:prstGeom>
            <a:noFill/>
          </p:spPr>
          <p:txBody>
            <a:bodyPr wrap="none" rtlCol="0">
              <a:spAutoFit/>
            </a:bodyPr>
            <a:lstStyle/>
            <a:p>
              <a:r>
                <a:rPr lang="en-US" dirty="0"/>
                <a:t>Acknowledge</a:t>
              </a:r>
              <a:endParaRPr lang="en-DK" dirty="0"/>
            </a:p>
          </p:txBody>
        </p:sp>
        <p:sp>
          <p:nvSpPr>
            <p:cNvPr id="49" name="TextBox 48">
              <a:extLst>
                <a:ext uri="{FF2B5EF4-FFF2-40B4-BE49-F238E27FC236}">
                  <a16:creationId xmlns:a16="http://schemas.microsoft.com/office/drawing/2014/main" id="{5EAFE01F-713A-40CC-9207-664C60DC2F34}"/>
                </a:ext>
              </a:extLst>
            </p:cNvPr>
            <p:cNvSpPr txBox="1"/>
            <p:nvPr/>
          </p:nvSpPr>
          <p:spPr>
            <a:xfrm>
              <a:off x="6021728" y="4201080"/>
              <a:ext cx="569387" cy="461665"/>
            </a:xfrm>
            <a:prstGeom prst="rect">
              <a:avLst/>
            </a:prstGeom>
            <a:noFill/>
          </p:spPr>
          <p:txBody>
            <a:bodyPr wrap="none" rtlCol="0">
              <a:spAutoFit/>
            </a:bodyPr>
            <a:lstStyle/>
            <a:p>
              <a:r>
                <a:rPr lang="en-US" dirty="0"/>
                <a:t>RFI</a:t>
              </a:r>
              <a:endParaRPr lang="en-DK" dirty="0"/>
            </a:p>
          </p:txBody>
        </p:sp>
        <p:sp>
          <p:nvSpPr>
            <p:cNvPr id="50" name="TextBox 49">
              <a:extLst>
                <a:ext uri="{FF2B5EF4-FFF2-40B4-BE49-F238E27FC236}">
                  <a16:creationId xmlns:a16="http://schemas.microsoft.com/office/drawing/2014/main" id="{0536B173-E7B9-4743-9619-B2B6E4AA26AD}"/>
                </a:ext>
              </a:extLst>
            </p:cNvPr>
            <p:cNvSpPr txBox="1"/>
            <p:nvPr/>
          </p:nvSpPr>
          <p:spPr>
            <a:xfrm>
              <a:off x="8067420" y="4205398"/>
              <a:ext cx="2343334" cy="461665"/>
            </a:xfrm>
            <a:prstGeom prst="rect">
              <a:avLst/>
            </a:prstGeom>
            <a:noFill/>
          </p:spPr>
          <p:txBody>
            <a:bodyPr wrap="none" rtlCol="0">
              <a:spAutoFit/>
            </a:bodyPr>
            <a:lstStyle/>
            <a:p>
              <a:r>
                <a:rPr lang="en-US" dirty="0"/>
                <a:t>Response actions</a:t>
              </a:r>
              <a:endParaRPr lang="en-DK" dirty="0"/>
            </a:p>
          </p:txBody>
        </p:sp>
      </p:grpSp>
    </p:spTree>
    <p:extLst>
      <p:ext uri="{BB962C8B-B14F-4D97-AF65-F5344CB8AC3E}">
        <p14:creationId xmlns:p14="http://schemas.microsoft.com/office/powerpoint/2010/main" val="3628413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683F-D7D6-4832-A7B1-7398B28A8C46}"/>
              </a:ext>
            </a:extLst>
          </p:cNvPr>
          <p:cNvSpPr>
            <a:spLocks noGrp="1"/>
          </p:cNvSpPr>
          <p:nvPr>
            <p:ph type="title"/>
          </p:nvPr>
        </p:nvSpPr>
        <p:spPr/>
        <p:txBody>
          <a:bodyPr/>
          <a:lstStyle/>
          <a:p>
            <a:r>
              <a:rPr lang="da-DK" dirty="0"/>
              <a:t>RE&amp;CT Framework</a:t>
            </a:r>
          </a:p>
        </p:txBody>
      </p:sp>
      <p:sp>
        <p:nvSpPr>
          <p:cNvPr id="3" name="Pladsholder til indhold 2">
            <a:extLst>
              <a:ext uri="{FF2B5EF4-FFF2-40B4-BE49-F238E27FC236}">
                <a16:creationId xmlns:a16="http://schemas.microsoft.com/office/drawing/2014/main" id="{774211FA-0AE6-4C6A-85B9-5A6A2060C529}"/>
              </a:ext>
            </a:extLst>
          </p:cNvPr>
          <p:cNvSpPr>
            <a:spLocks noGrp="1"/>
          </p:cNvSpPr>
          <p:nvPr>
            <p:ph idx="1"/>
          </p:nvPr>
        </p:nvSpPr>
        <p:spPr>
          <a:effectLst/>
        </p:spPr>
        <p:txBody>
          <a:bodyPr/>
          <a:lstStyle/>
          <a:p>
            <a:endParaRPr lang="da-DK" dirty="0"/>
          </a:p>
          <a:p>
            <a:r>
              <a:rPr lang="da-DK" dirty="0" err="1">
                <a:effectLst/>
              </a:rPr>
              <a:t>Created</a:t>
            </a:r>
            <a:r>
              <a:rPr lang="da-DK" dirty="0">
                <a:effectLst/>
              </a:rPr>
              <a:t> by the </a:t>
            </a:r>
            <a:r>
              <a:rPr lang="da-DK" dirty="0" err="1">
                <a:effectLst/>
              </a:rPr>
              <a:t>awesome</a:t>
            </a:r>
            <a:r>
              <a:rPr lang="da-DK" dirty="0">
                <a:effectLst/>
              </a:rPr>
              <a:t> </a:t>
            </a:r>
            <a:r>
              <a:rPr lang="da-DK" dirty="0" err="1">
                <a:effectLst/>
              </a:rPr>
              <a:t>guys</a:t>
            </a:r>
            <a:r>
              <a:rPr lang="da-DK" dirty="0">
                <a:effectLst/>
              </a:rPr>
              <a:t> at </a:t>
            </a:r>
            <a:r>
              <a:rPr lang="da-DK" dirty="0" err="1">
                <a:effectLst/>
              </a:rPr>
              <a:t>Atomic</a:t>
            </a:r>
            <a:r>
              <a:rPr lang="da-DK" dirty="0">
                <a:effectLst/>
              </a:rPr>
              <a:t> </a:t>
            </a:r>
            <a:r>
              <a:rPr lang="da-DK" dirty="0" err="1">
                <a:effectLst/>
              </a:rPr>
              <a:t>Threat</a:t>
            </a:r>
            <a:r>
              <a:rPr lang="da-DK" dirty="0">
                <a:effectLst/>
              </a:rPr>
              <a:t> </a:t>
            </a:r>
            <a:r>
              <a:rPr lang="da-DK" dirty="0" err="1">
                <a:effectLst/>
              </a:rPr>
              <a:t>Coverage</a:t>
            </a:r>
            <a:endParaRPr lang="da-DK" dirty="0">
              <a:effectLst/>
            </a:endParaRPr>
          </a:p>
          <a:p>
            <a:r>
              <a:rPr lang="da-DK" dirty="0" err="1">
                <a:effectLst/>
              </a:rPr>
              <a:t>Similar</a:t>
            </a:r>
            <a:r>
              <a:rPr lang="da-DK" dirty="0">
                <a:effectLst/>
              </a:rPr>
              <a:t> to the MITRE ATT&amp;CK Framework</a:t>
            </a:r>
          </a:p>
          <a:p>
            <a:endParaRPr lang="da-DK" dirty="0">
              <a:effectLst/>
            </a:endParaRPr>
          </a:p>
          <a:p>
            <a:r>
              <a:rPr lang="da-DK" dirty="0">
                <a:effectLst/>
              </a:rPr>
              <a:t>Incident </a:t>
            </a:r>
            <a:r>
              <a:rPr lang="da-DK" dirty="0" err="1">
                <a:effectLst/>
              </a:rPr>
              <a:t>Response</a:t>
            </a:r>
            <a:r>
              <a:rPr lang="da-DK" dirty="0">
                <a:effectLst/>
              </a:rPr>
              <a:t> </a:t>
            </a:r>
            <a:r>
              <a:rPr lang="da-DK" dirty="0" err="1">
                <a:effectLst/>
              </a:rPr>
              <a:t>contains</a:t>
            </a:r>
            <a:r>
              <a:rPr lang="da-DK" dirty="0">
                <a:effectLst/>
              </a:rPr>
              <a:t> </a:t>
            </a:r>
            <a:r>
              <a:rPr lang="da-DK" dirty="0" err="1">
                <a:effectLst/>
              </a:rPr>
              <a:t>repeatable</a:t>
            </a:r>
            <a:r>
              <a:rPr lang="da-DK" dirty="0">
                <a:effectLst/>
              </a:rPr>
              <a:t> actions</a:t>
            </a:r>
          </a:p>
          <a:p>
            <a:pPr lvl="1"/>
            <a:r>
              <a:rPr lang="da-DK" dirty="0">
                <a:effectLst/>
              </a:rPr>
              <a:t>Document </a:t>
            </a:r>
            <a:r>
              <a:rPr lang="da-DK" dirty="0" err="1">
                <a:effectLst/>
              </a:rPr>
              <a:t>them</a:t>
            </a:r>
            <a:endParaRPr lang="da-DK" dirty="0">
              <a:effectLst/>
            </a:endParaRPr>
          </a:p>
          <a:p>
            <a:pPr lvl="1"/>
            <a:r>
              <a:rPr lang="da-DK" dirty="0" err="1">
                <a:effectLst/>
              </a:rPr>
              <a:t>Heatmap</a:t>
            </a:r>
            <a:r>
              <a:rPr lang="da-DK" dirty="0">
                <a:effectLst/>
              </a:rPr>
              <a:t> </a:t>
            </a:r>
            <a:r>
              <a:rPr lang="da-DK" dirty="0" err="1">
                <a:effectLst/>
              </a:rPr>
              <a:t>them</a:t>
            </a:r>
            <a:endParaRPr lang="da-DK" dirty="0">
              <a:effectLst/>
            </a:endParaRPr>
          </a:p>
          <a:p>
            <a:pPr lvl="1"/>
            <a:r>
              <a:rPr lang="da-DK" dirty="0">
                <a:effectLst/>
              </a:rPr>
              <a:t>Find gaps and improve</a:t>
            </a:r>
          </a:p>
          <a:p>
            <a:pPr marL="36907" indent="0">
              <a:buNone/>
            </a:pPr>
            <a:r>
              <a:rPr lang="da-DK" dirty="0">
                <a:hlinkClick r:id="rId2"/>
              </a:rPr>
              <a:t>https://github.com/atc-project/atc-react</a:t>
            </a:r>
            <a:endParaRPr lang="da-DK" dirty="0"/>
          </a:p>
          <a:p>
            <a:pPr marL="36907" indent="0">
              <a:buNone/>
            </a:pPr>
            <a:endParaRPr lang="da-DK" dirty="0"/>
          </a:p>
        </p:txBody>
      </p:sp>
      <p:pic>
        <p:nvPicPr>
          <p:cNvPr id="5122" name="Picture 2">
            <a:extLst>
              <a:ext uri="{FF2B5EF4-FFF2-40B4-BE49-F238E27FC236}">
                <a16:creationId xmlns:a16="http://schemas.microsoft.com/office/drawing/2014/main" id="{891C79C1-B359-4984-8047-5144BCE76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3401" y="4867459"/>
            <a:ext cx="4341774" cy="188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4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F4CD571-2E04-4E83-A3A9-EF3C61312458}"/>
              </a:ext>
            </a:extLst>
          </p:cNvPr>
          <p:cNvSpPr>
            <a:spLocks noGrp="1"/>
          </p:cNvSpPr>
          <p:nvPr>
            <p:ph type="title"/>
          </p:nvPr>
        </p:nvSpPr>
        <p:spPr/>
        <p:txBody>
          <a:bodyPr/>
          <a:lstStyle/>
          <a:p>
            <a:r>
              <a:rPr lang="en-US" dirty="0"/>
              <a:t>Why do we do incident response?</a:t>
            </a:r>
            <a:endParaRPr lang="en-DK" dirty="0"/>
          </a:p>
        </p:txBody>
      </p:sp>
      <p:sp>
        <p:nvSpPr>
          <p:cNvPr id="16" name="Content Placeholder 15">
            <a:extLst>
              <a:ext uri="{FF2B5EF4-FFF2-40B4-BE49-F238E27FC236}">
                <a16:creationId xmlns:a16="http://schemas.microsoft.com/office/drawing/2014/main" id="{C1BB7792-AAE5-4758-90AE-9994C288A85E}"/>
              </a:ext>
            </a:extLst>
          </p:cNvPr>
          <p:cNvSpPr>
            <a:spLocks noGrp="1"/>
          </p:cNvSpPr>
          <p:nvPr>
            <p:ph idx="1"/>
          </p:nvPr>
        </p:nvSpPr>
        <p:spPr>
          <a:effectLst/>
        </p:spPr>
        <p:txBody>
          <a:bodyPr>
            <a:normAutofit/>
          </a:bodyPr>
          <a:lstStyle/>
          <a:p>
            <a:pPr marL="36907" indent="0">
              <a:buNone/>
            </a:pPr>
            <a:r>
              <a:rPr lang="da-DK" dirty="0">
                <a:effectLst/>
              </a:rPr>
              <a:t>Plainly we do it because we have to... The threat landscape dictates that every organization is at risk.</a:t>
            </a:r>
          </a:p>
          <a:p>
            <a:pPr marL="36907" indent="0">
              <a:buNone/>
            </a:pPr>
            <a:endParaRPr lang="da-DK" dirty="0">
              <a:effectLst/>
            </a:endParaRPr>
          </a:p>
          <a:p>
            <a:r>
              <a:rPr lang="da-DK" dirty="0">
                <a:effectLst/>
              </a:rPr>
              <a:t>Center for Cyber Security threat landscape from 2020:-</a:t>
            </a:r>
          </a:p>
          <a:p>
            <a:pPr lvl="1"/>
            <a:r>
              <a:rPr lang="da-DK" dirty="0">
                <a:effectLst/>
              </a:rPr>
              <a:t>Truslen fra cyberkriminalitet er MEGET HØJ. Truslen er rettet mod alle. Der er en stigende trussel fra målrettede ransomware-angreb mod danske myndigheder og virksomheder. </a:t>
            </a:r>
          </a:p>
          <a:p>
            <a:pPr marL="36907" indent="0">
              <a:buNone/>
            </a:pPr>
            <a:endParaRPr lang="da-DK" dirty="0"/>
          </a:p>
          <a:p>
            <a:pPr marL="36907" indent="0">
              <a:buNone/>
            </a:pPr>
            <a:r>
              <a:rPr lang="en-US" dirty="0">
                <a:hlinkClick r:id="rId2"/>
              </a:rPr>
              <a:t>https://cfcs.dk/da/cybertruslen/trusselsvurderinger/cybertruslen-mod-danmark/</a:t>
            </a:r>
            <a:endParaRPr lang="da-DK" dirty="0"/>
          </a:p>
          <a:p>
            <a:pPr marL="36907" indent="0">
              <a:buNone/>
            </a:pPr>
            <a:endParaRPr lang="en-DK" dirty="0"/>
          </a:p>
        </p:txBody>
      </p:sp>
      <p:pic>
        <p:nvPicPr>
          <p:cNvPr id="19" name="Picture 18">
            <a:extLst>
              <a:ext uri="{FF2B5EF4-FFF2-40B4-BE49-F238E27FC236}">
                <a16:creationId xmlns:a16="http://schemas.microsoft.com/office/drawing/2014/main" id="{B2873B44-978C-4080-A2F8-DBCB03BB95B5}"/>
              </a:ext>
            </a:extLst>
          </p:cNvPr>
          <p:cNvPicPr>
            <a:picLocks noChangeAspect="1"/>
          </p:cNvPicPr>
          <p:nvPr/>
        </p:nvPicPr>
        <p:blipFill>
          <a:blip r:embed="rId3"/>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364762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7A86-A14F-4095-ACDF-7112C437BCDF}"/>
              </a:ext>
            </a:extLst>
          </p:cNvPr>
          <p:cNvSpPr>
            <a:spLocks noGrp="1"/>
          </p:cNvSpPr>
          <p:nvPr>
            <p:ph type="title"/>
          </p:nvPr>
        </p:nvSpPr>
        <p:spPr/>
        <p:txBody>
          <a:bodyPr/>
          <a:lstStyle/>
          <a:p>
            <a:r>
              <a:rPr lang="da-DK" dirty="0"/>
              <a:t>Qbot Infection</a:t>
            </a:r>
            <a:endParaRPr lang="en-US" dirty="0"/>
          </a:p>
        </p:txBody>
      </p:sp>
      <p:sp>
        <p:nvSpPr>
          <p:cNvPr id="4" name="Text Placeholder 3">
            <a:extLst>
              <a:ext uri="{FF2B5EF4-FFF2-40B4-BE49-F238E27FC236}">
                <a16:creationId xmlns:a16="http://schemas.microsoft.com/office/drawing/2014/main" id="{8D44325B-AF46-4D80-98C7-D3CCCC75715F}"/>
              </a:ext>
            </a:extLst>
          </p:cNvPr>
          <p:cNvSpPr>
            <a:spLocks noGrp="1"/>
          </p:cNvSpPr>
          <p:nvPr>
            <p:ph idx="1"/>
          </p:nvPr>
        </p:nvSpPr>
        <p:spPr>
          <a:xfrm>
            <a:off x="1141853" y="2250008"/>
            <a:ext cx="9908292" cy="4242232"/>
          </a:xfrm>
        </p:spPr>
        <p:txBody>
          <a:bodyPr>
            <a:normAutofit fontScale="92500" lnSpcReduction="10000"/>
          </a:bodyPr>
          <a:lstStyle/>
          <a:p>
            <a:pPr marL="0" indent="0">
              <a:buNone/>
            </a:pPr>
            <a:endParaRPr lang="da-DK" sz="2000" dirty="0"/>
          </a:p>
          <a:p>
            <a:pPr marL="0" indent="0">
              <a:buNone/>
            </a:pPr>
            <a:endParaRPr lang="da-DK" sz="2000" dirty="0"/>
          </a:p>
          <a:p>
            <a:pPr marL="0" indent="0">
              <a:buNone/>
            </a:pPr>
            <a:endParaRPr lang="da-DK" sz="2000" dirty="0"/>
          </a:p>
          <a:p>
            <a:pPr marL="0" indent="0">
              <a:buNone/>
            </a:pPr>
            <a:endParaRPr lang="da-DK" sz="2000" dirty="0"/>
          </a:p>
          <a:p>
            <a:pPr marL="0" indent="0">
              <a:buNone/>
            </a:pPr>
            <a:endParaRPr lang="da-DK" sz="2000" dirty="0"/>
          </a:p>
          <a:p>
            <a:pPr marL="0" indent="0">
              <a:buNone/>
            </a:pPr>
            <a:endParaRPr lang="da-DK" sz="1800" dirty="0"/>
          </a:p>
          <a:p>
            <a:endParaRPr lang="da-DK" sz="1800" dirty="0"/>
          </a:p>
          <a:p>
            <a:r>
              <a:rPr lang="da-DK" sz="1900" b="1" dirty="0"/>
              <a:t>David Thejl-Clayton </a:t>
            </a:r>
            <a:r>
              <a:rPr lang="da-DK" sz="1900" dirty="0"/>
              <a:t>from the </a:t>
            </a:r>
            <a:r>
              <a:rPr lang="da-DK" sz="1900" b="1" dirty="0"/>
              <a:t>finance department </a:t>
            </a:r>
            <a:r>
              <a:rPr lang="da-DK" sz="1900" dirty="0"/>
              <a:t>recieves a </a:t>
            </a:r>
            <a:r>
              <a:rPr lang="da-DK" sz="1900" b="1" dirty="0"/>
              <a:t>mail reply </a:t>
            </a:r>
            <a:r>
              <a:rPr lang="da-DK" sz="1900" dirty="0"/>
              <a:t>as part of a previous mail correspondance with a friend. </a:t>
            </a:r>
          </a:p>
          <a:p>
            <a:r>
              <a:rPr lang="da-DK" sz="1900" dirty="0"/>
              <a:t>The new reply has a </a:t>
            </a:r>
            <a:r>
              <a:rPr lang="da-DK" sz="1900" b="1" dirty="0"/>
              <a:t>OneDrive link</a:t>
            </a:r>
            <a:r>
              <a:rPr lang="da-DK" sz="1900" dirty="0"/>
              <a:t> inside, they click on the link which retrieves a </a:t>
            </a:r>
            <a:r>
              <a:rPr lang="da-DK" sz="1900" b="1" dirty="0"/>
              <a:t>ZIP fil</a:t>
            </a:r>
            <a:r>
              <a:rPr lang="da-DK" sz="1900" dirty="0"/>
              <a:t>e to </a:t>
            </a:r>
            <a:r>
              <a:rPr lang="da-DK" sz="1900" b="1" dirty="0"/>
              <a:t>their machine</a:t>
            </a:r>
            <a:r>
              <a:rPr lang="da-DK" sz="1900" dirty="0"/>
              <a:t>, </a:t>
            </a:r>
            <a:r>
              <a:rPr lang="da-DK" sz="1900" b="1" dirty="0"/>
              <a:t>helpguide.zip</a:t>
            </a:r>
            <a:r>
              <a:rPr lang="da-DK" sz="1900" dirty="0"/>
              <a:t>. </a:t>
            </a:r>
          </a:p>
          <a:p>
            <a:r>
              <a:rPr lang="da-DK" sz="1900" dirty="0"/>
              <a:t>They unzip the file and it contains a file with a double extension, </a:t>
            </a:r>
            <a:r>
              <a:rPr lang="da-DK" sz="1900" b="1" dirty="0"/>
              <a:t>helpguide.docx.vbs</a:t>
            </a:r>
            <a:r>
              <a:rPr lang="da-DK" sz="1900" dirty="0"/>
              <a:t>. The file is shown by Windows to be a docx, </a:t>
            </a:r>
            <a:r>
              <a:rPr lang="da-DK" sz="1900" b="1" dirty="0"/>
              <a:t>so the user opens the file</a:t>
            </a:r>
            <a:r>
              <a:rPr lang="da-DK" sz="1900" dirty="0"/>
              <a:t>.</a:t>
            </a:r>
          </a:p>
        </p:txBody>
      </p:sp>
      <p:pic>
        <p:nvPicPr>
          <p:cNvPr id="6" name="Content Placeholder 4">
            <a:extLst>
              <a:ext uri="{FF2B5EF4-FFF2-40B4-BE49-F238E27FC236}">
                <a16:creationId xmlns:a16="http://schemas.microsoft.com/office/drawing/2014/main" id="{08152577-221C-45E7-AD0D-041023E399D3}"/>
              </a:ext>
            </a:extLst>
          </p:cNvPr>
          <p:cNvPicPr>
            <a:picLocks/>
          </p:cNvPicPr>
          <p:nvPr/>
        </p:nvPicPr>
        <p:blipFill>
          <a:blip r:embed="rId2"/>
          <a:stretch>
            <a:fillRect/>
          </a:stretch>
        </p:blipFill>
        <p:spPr>
          <a:xfrm>
            <a:off x="1141853" y="1665946"/>
            <a:ext cx="9375761" cy="2451820"/>
          </a:xfrm>
          <a:prstGeom prst="rect">
            <a:avLst/>
          </a:prstGeom>
        </p:spPr>
      </p:pic>
      <p:sp>
        <p:nvSpPr>
          <p:cNvPr id="8" name="Rectangle 7">
            <a:extLst>
              <a:ext uri="{FF2B5EF4-FFF2-40B4-BE49-F238E27FC236}">
                <a16:creationId xmlns:a16="http://schemas.microsoft.com/office/drawing/2014/main" id="{B3E779C5-D5B7-438F-92A7-E38C56D5DB12}"/>
              </a:ext>
            </a:extLst>
          </p:cNvPr>
          <p:cNvSpPr/>
          <p:nvPr/>
        </p:nvSpPr>
        <p:spPr>
          <a:xfrm>
            <a:off x="6402458" y="1577239"/>
            <a:ext cx="4265076" cy="2659841"/>
          </a:xfrm>
          <a:prstGeom prst="rect">
            <a:avLst/>
          </a:prstGeom>
          <a:solidFill>
            <a:srgbClr val="333F50">
              <a:alpha val="66000"/>
            </a:srgb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7A86-A14F-4095-ACDF-7112C437BCDF}"/>
              </a:ext>
            </a:extLst>
          </p:cNvPr>
          <p:cNvSpPr>
            <a:spLocks noGrp="1"/>
          </p:cNvSpPr>
          <p:nvPr>
            <p:ph type="title"/>
          </p:nvPr>
        </p:nvSpPr>
        <p:spPr/>
        <p:txBody>
          <a:bodyPr/>
          <a:lstStyle/>
          <a:p>
            <a:r>
              <a:rPr lang="da-DK" dirty="0"/>
              <a:t>Qbot Infection</a:t>
            </a:r>
            <a:endParaRPr lang="en-US" dirty="0"/>
          </a:p>
        </p:txBody>
      </p:sp>
      <p:pic>
        <p:nvPicPr>
          <p:cNvPr id="6" name="Content Placeholder 4">
            <a:extLst>
              <a:ext uri="{FF2B5EF4-FFF2-40B4-BE49-F238E27FC236}">
                <a16:creationId xmlns:a16="http://schemas.microsoft.com/office/drawing/2014/main" id="{08152577-221C-45E7-AD0D-041023E399D3}"/>
              </a:ext>
            </a:extLst>
          </p:cNvPr>
          <p:cNvPicPr>
            <a:picLocks/>
          </p:cNvPicPr>
          <p:nvPr/>
        </p:nvPicPr>
        <p:blipFill>
          <a:blip r:embed="rId2"/>
          <a:stretch>
            <a:fillRect/>
          </a:stretch>
        </p:blipFill>
        <p:spPr>
          <a:xfrm>
            <a:off x="1141853" y="1665946"/>
            <a:ext cx="9375761" cy="2451820"/>
          </a:xfrm>
          <a:prstGeom prst="rect">
            <a:avLst/>
          </a:prstGeom>
        </p:spPr>
      </p:pic>
      <p:sp>
        <p:nvSpPr>
          <p:cNvPr id="4" name="Text Placeholder 3">
            <a:extLst>
              <a:ext uri="{FF2B5EF4-FFF2-40B4-BE49-F238E27FC236}">
                <a16:creationId xmlns:a16="http://schemas.microsoft.com/office/drawing/2014/main" id="{8D44325B-AF46-4D80-98C7-D3CCCC75715F}"/>
              </a:ext>
            </a:extLst>
          </p:cNvPr>
          <p:cNvSpPr>
            <a:spLocks noGrp="1"/>
          </p:cNvSpPr>
          <p:nvPr>
            <p:ph idx="1"/>
          </p:nvPr>
        </p:nvSpPr>
        <p:spPr>
          <a:xfrm>
            <a:off x="1141853" y="2250008"/>
            <a:ext cx="9908292" cy="4394632"/>
          </a:xfrm>
        </p:spPr>
        <p:txBody>
          <a:bodyPr>
            <a:normAutofit/>
          </a:bodyPr>
          <a:lstStyle/>
          <a:p>
            <a:pPr marL="0" indent="0">
              <a:buNone/>
            </a:pPr>
            <a:endParaRPr lang="da-DK" sz="2000" dirty="0"/>
          </a:p>
          <a:p>
            <a:pPr marL="0" indent="0">
              <a:buNone/>
            </a:pPr>
            <a:endParaRPr lang="da-DK" sz="2000" dirty="0"/>
          </a:p>
          <a:p>
            <a:pPr marL="0" indent="0">
              <a:buNone/>
            </a:pPr>
            <a:endParaRPr lang="da-DK" sz="2000" dirty="0"/>
          </a:p>
          <a:p>
            <a:pPr marL="0" indent="0">
              <a:buNone/>
            </a:pPr>
            <a:endParaRPr lang="da-DK" sz="2000" dirty="0"/>
          </a:p>
          <a:p>
            <a:pPr marL="0" indent="0">
              <a:buNone/>
            </a:pPr>
            <a:endParaRPr lang="da-DK" sz="2000" dirty="0"/>
          </a:p>
          <a:p>
            <a:endParaRPr lang="da-DK" sz="1800" dirty="0"/>
          </a:p>
          <a:p>
            <a:r>
              <a:rPr lang="da-DK" sz="1800" dirty="0"/>
              <a:t>The file was actually a </a:t>
            </a:r>
            <a:r>
              <a:rPr lang="da-DK" sz="1800" b="1" dirty="0"/>
              <a:t>VBS script</a:t>
            </a:r>
            <a:r>
              <a:rPr lang="da-DK" sz="1800" dirty="0"/>
              <a:t>, which when executed retrieved some </a:t>
            </a:r>
            <a:r>
              <a:rPr lang="da-DK" sz="1800" b="1" dirty="0"/>
              <a:t>information from WMI </a:t>
            </a:r>
            <a:r>
              <a:rPr lang="da-DK" sz="1800" dirty="0"/>
              <a:t>about the OS version, AV engine etc. </a:t>
            </a:r>
          </a:p>
          <a:p>
            <a:r>
              <a:rPr lang="da-DK" sz="1800" dirty="0"/>
              <a:t>It then attempted to retrieve, </a:t>
            </a:r>
            <a:r>
              <a:rPr lang="da-DK" sz="1800" b="1" dirty="0"/>
              <a:t>via BITS</a:t>
            </a:r>
            <a:r>
              <a:rPr lang="da-DK" sz="1800" dirty="0"/>
              <a:t>, second stage malware from a domain, which failed due to intelligence in the proxy filter. </a:t>
            </a:r>
          </a:p>
          <a:p>
            <a:r>
              <a:rPr lang="da-DK" sz="1800" dirty="0"/>
              <a:t>The domain was </a:t>
            </a:r>
            <a:r>
              <a:rPr lang="da-DK" sz="1800" b="1" dirty="0"/>
              <a:t>totallylegit[.]dk.</a:t>
            </a:r>
            <a:endParaRPr lang="en-US" sz="1800" b="1" dirty="0"/>
          </a:p>
        </p:txBody>
      </p:sp>
      <p:sp>
        <p:nvSpPr>
          <p:cNvPr id="7" name="Rectangle 6">
            <a:extLst>
              <a:ext uri="{FF2B5EF4-FFF2-40B4-BE49-F238E27FC236}">
                <a16:creationId xmlns:a16="http://schemas.microsoft.com/office/drawing/2014/main" id="{4A7C3E85-F19C-4474-AC23-C0FA08280F65}"/>
              </a:ext>
            </a:extLst>
          </p:cNvPr>
          <p:cNvSpPr/>
          <p:nvPr/>
        </p:nvSpPr>
        <p:spPr>
          <a:xfrm>
            <a:off x="1036115" y="1577239"/>
            <a:ext cx="5366344" cy="2659841"/>
          </a:xfrm>
          <a:prstGeom prst="rect">
            <a:avLst/>
          </a:prstGeom>
          <a:solidFill>
            <a:srgbClr val="333F50">
              <a:alpha val="66000"/>
            </a:srgb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2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Stage 1 - Alert</a:t>
            </a:r>
            <a:endParaRPr lang="en-DK" dirty="0"/>
          </a:p>
        </p:txBody>
      </p:sp>
      <p:sp>
        <p:nvSpPr>
          <p:cNvPr id="4" name="Content Placeholder 3">
            <a:extLst>
              <a:ext uri="{FF2B5EF4-FFF2-40B4-BE49-F238E27FC236}">
                <a16:creationId xmlns:a16="http://schemas.microsoft.com/office/drawing/2014/main" id="{E92D0E44-CD12-4317-B50B-395CB5EC4231}"/>
              </a:ext>
            </a:extLst>
          </p:cNvPr>
          <p:cNvSpPr>
            <a:spLocks noGrp="1"/>
          </p:cNvSpPr>
          <p:nvPr>
            <p:ph sz="half" idx="1"/>
          </p:nvPr>
        </p:nvSpPr>
        <p:spPr>
          <a:effectLst/>
        </p:spPr>
        <p:txBody>
          <a:bodyPr>
            <a:normAutofit/>
          </a:bodyPr>
          <a:lstStyle/>
          <a:p>
            <a:pPr marL="379807" indent="-342900"/>
            <a:endParaRPr lang="en-US" sz="1900" dirty="0">
              <a:effectLst/>
            </a:endParaRPr>
          </a:p>
          <a:p>
            <a:pPr marL="379807" indent="-342900"/>
            <a:r>
              <a:rPr lang="en-US" sz="1900" dirty="0">
                <a:effectLst/>
              </a:rPr>
              <a:t>Nearly all incidents begin with an alert that something has happened that requires further investigation.</a:t>
            </a:r>
          </a:p>
          <a:p>
            <a:pPr marL="379807" indent="-342900"/>
            <a:r>
              <a:rPr lang="en-US" sz="1900" dirty="0">
                <a:effectLst/>
              </a:rPr>
              <a:t>I say nearly all, because an incident can be started via the output from a threat hunt, or via a user reporting a suspicious email into the SOC.</a:t>
            </a:r>
          </a:p>
          <a:p>
            <a:pPr marL="379807" indent="-342900"/>
            <a:r>
              <a:rPr lang="en-US" sz="1900" dirty="0">
                <a:effectLst/>
              </a:rPr>
              <a:t>In this case the alert came from the corporate proxy server intelligence feed which processes HTTP logs and looked like this…</a:t>
            </a:r>
          </a:p>
          <a:p>
            <a:pPr marL="36907" indent="0">
              <a:buNone/>
            </a:pPr>
            <a:endParaRPr lang="en-US" dirty="0"/>
          </a:p>
        </p:txBody>
      </p:sp>
      <p:sp>
        <p:nvSpPr>
          <p:cNvPr id="3" name="Content Placeholder 2">
            <a:extLst>
              <a:ext uri="{FF2B5EF4-FFF2-40B4-BE49-F238E27FC236}">
                <a16:creationId xmlns:a16="http://schemas.microsoft.com/office/drawing/2014/main" id="{E180F70E-1AA1-4C82-96B5-1D942E82C674}"/>
              </a:ext>
            </a:extLst>
          </p:cNvPr>
          <p:cNvSpPr>
            <a:spLocks noGrp="1"/>
          </p:cNvSpPr>
          <p:nvPr>
            <p:ph sz="half" idx="2"/>
          </p:nvPr>
        </p:nvSpPr>
        <p:spPr>
          <a:effectLst/>
        </p:spPr>
        <p:txBody>
          <a:bodyPr>
            <a:normAutofit lnSpcReduction="10000"/>
          </a:bodyPr>
          <a:lstStyle/>
          <a:p>
            <a:pPr marL="36907" indent="0">
              <a:buNone/>
            </a:pPr>
            <a:r>
              <a:rPr lang="en-US" b="1" dirty="0">
                <a:effectLst/>
              </a:rPr>
              <a:t>The user DTC on hostname secdis01 has communicated with a known C2 hosting malicious domain.</a:t>
            </a:r>
          </a:p>
          <a:p>
            <a:pPr marL="494107" indent="-457200"/>
            <a:r>
              <a:rPr lang="en-US" b="1" dirty="0">
                <a:effectLst/>
              </a:rPr>
              <a:t>Time: 15/03/2021 15:54 UTC</a:t>
            </a:r>
          </a:p>
          <a:p>
            <a:pPr marL="494107" indent="-457200"/>
            <a:r>
              <a:rPr lang="en-US" b="1" dirty="0">
                <a:effectLst/>
              </a:rPr>
              <a:t>Username: DTC </a:t>
            </a:r>
          </a:p>
          <a:p>
            <a:pPr marL="494107" indent="-457200"/>
            <a:r>
              <a:rPr lang="en-US" b="1" dirty="0">
                <a:effectLst/>
              </a:rPr>
              <a:t>Hostname: secdis01</a:t>
            </a:r>
          </a:p>
          <a:p>
            <a:pPr marL="494107" indent="-457200"/>
            <a:r>
              <a:rPr lang="en-US" b="1" dirty="0">
                <a:effectLst/>
              </a:rPr>
              <a:t>Domain: totallylegit.dk</a:t>
            </a:r>
          </a:p>
          <a:p>
            <a:pPr marL="494107" indent="-457200"/>
            <a:r>
              <a:rPr lang="en-US" b="1" dirty="0">
                <a:effectLst/>
              </a:rPr>
              <a:t>Domain Category: malicious</a:t>
            </a:r>
          </a:p>
          <a:p>
            <a:pPr marL="494107" indent="-457200"/>
            <a:r>
              <a:rPr lang="en-US" b="1" dirty="0">
                <a:effectLst/>
              </a:rPr>
              <a:t>User-Agent: </a:t>
            </a:r>
            <a:r>
              <a:rPr lang="en-US" b="1" dirty="0" err="1">
                <a:effectLst/>
              </a:rPr>
              <a:t>BitsAdmin</a:t>
            </a:r>
            <a:endParaRPr lang="en-US" b="1" dirty="0">
              <a:effectLst/>
            </a:endParaRPr>
          </a:p>
          <a:p>
            <a:endParaRPr lang="en-DK" dirty="0"/>
          </a:p>
        </p:txBody>
      </p:sp>
    </p:spTree>
    <p:extLst>
      <p:ext uri="{BB962C8B-B14F-4D97-AF65-F5344CB8AC3E}">
        <p14:creationId xmlns:p14="http://schemas.microsoft.com/office/powerpoint/2010/main" val="347588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1C21-5B5D-40B6-AFDB-51B56D5EAB1D}"/>
              </a:ext>
            </a:extLst>
          </p:cNvPr>
          <p:cNvSpPr>
            <a:spLocks noGrp="1"/>
          </p:cNvSpPr>
          <p:nvPr>
            <p:ph type="title"/>
          </p:nvPr>
        </p:nvSpPr>
        <p:spPr/>
        <p:txBody>
          <a:bodyPr/>
          <a:lstStyle/>
          <a:p>
            <a:r>
              <a:rPr lang="en-US" dirty="0"/>
              <a:t>Communication</a:t>
            </a:r>
            <a:endParaRPr lang="en-DK" dirty="0"/>
          </a:p>
        </p:txBody>
      </p:sp>
      <p:sp>
        <p:nvSpPr>
          <p:cNvPr id="3" name="Content Placeholder 2">
            <a:extLst>
              <a:ext uri="{FF2B5EF4-FFF2-40B4-BE49-F238E27FC236}">
                <a16:creationId xmlns:a16="http://schemas.microsoft.com/office/drawing/2014/main" id="{3C56BBF4-9C23-422B-BF52-969432BA4EFB}"/>
              </a:ext>
            </a:extLst>
          </p:cNvPr>
          <p:cNvSpPr>
            <a:spLocks noGrp="1"/>
          </p:cNvSpPr>
          <p:nvPr>
            <p:ph idx="1"/>
          </p:nvPr>
        </p:nvSpPr>
        <p:spPr>
          <a:effectLst/>
        </p:spPr>
        <p:txBody>
          <a:bodyPr/>
          <a:lstStyle/>
          <a:p>
            <a:pPr marL="36907" indent="0">
              <a:buNone/>
            </a:pPr>
            <a:endParaRPr lang="en-US" dirty="0"/>
          </a:p>
          <a:p>
            <a:pPr marL="36907" indent="0">
              <a:buNone/>
            </a:pPr>
            <a:endParaRPr lang="en-US" dirty="0"/>
          </a:p>
          <a:p>
            <a:pPr marL="36907" indent="0">
              <a:buNone/>
            </a:pPr>
            <a:endParaRPr lang="en-US" dirty="0"/>
          </a:p>
          <a:p>
            <a:pPr marL="36907" indent="0">
              <a:buNone/>
            </a:pPr>
            <a:r>
              <a:rPr lang="en-US" sz="2800" dirty="0"/>
              <a:t>At this stage, who do you think we should be communicating with and why?</a:t>
            </a:r>
          </a:p>
        </p:txBody>
      </p:sp>
      <p:pic>
        <p:nvPicPr>
          <p:cNvPr id="4" name="Picture 3">
            <a:extLst>
              <a:ext uri="{FF2B5EF4-FFF2-40B4-BE49-F238E27FC236}">
                <a16:creationId xmlns:a16="http://schemas.microsoft.com/office/drawing/2014/main" id="{FDC4CA32-CB99-464E-94DC-5F595F44769F}"/>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75847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44BF2C-5C63-4078-98FB-EAAB75CA753C}"/>
              </a:ext>
            </a:extLst>
          </p:cNvPr>
          <p:cNvSpPr/>
          <p:nvPr/>
        </p:nvSpPr>
        <p:spPr>
          <a:xfrm>
            <a:off x="6553200" y="1899920"/>
            <a:ext cx="4297680" cy="399288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Stage 2 - Visitation</a:t>
            </a:r>
            <a:endParaRPr lang="en-DK" dirty="0"/>
          </a:p>
        </p:txBody>
      </p:sp>
      <p:sp>
        <p:nvSpPr>
          <p:cNvPr id="4" name="Content Placeholder 3">
            <a:extLst>
              <a:ext uri="{FF2B5EF4-FFF2-40B4-BE49-F238E27FC236}">
                <a16:creationId xmlns:a16="http://schemas.microsoft.com/office/drawing/2014/main" id="{52F067BA-45D8-4BCE-99E4-F9160EF655D8}"/>
              </a:ext>
            </a:extLst>
          </p:cNvPr>
          <p:cNvSpPr>
            <a:spLocks noGrp="1"/>
          </p:cNvSpPr>
          <p:nvPr>
            <p:ph sz="half" idx="1"/>
          </p:nvPr>
        </p:nvSpPr>
        <p:spPr>
          <a:effectLst/>
        </p:spPr>
        <p:txBody>
          <a:bodyPr>
            <a:normAutofit fontScale="85000" lnSpcReduction="10000"/>
          </a:bodyPr>
          <a:lstStyle/>
          <a:p>
            <a:pPr marL="36907" indent="0">
              <a:buNone/>
            </a:pPr>
            <a:r>
              <a:rPr lang="en-US" dirty="0"/>
              <a:t>The reality is that analysis takes time and costs the business money to perform, alerting tools and detection engines like SIEM are also not always delivering true positive alerts.</a:t>
            </a:r>
          </a:p>
          <a:p>
            <a:pPr marL="36907" indent="0">
              <a:buNone/>
            </a:pPr>
            <a:r>
              <a:rPr lang="en-US" dirty="0"/>
              <a:t>This stage is for making decisions about:-</a:t>
            </a:r>
          </a:p>
          <a:p>
            <a:pPr marL="494199" indent="-457291">
              <a:buFont typeface="+mj-lt"/>
              <a:buAutoNum type="arabicPeriod"/>
            </a:pPr>
            <a:r>
              <a:rPr lang="en-US" dirty="0"/>
              <a:t>Does this alert need analysis?</a:t>
            </a:r>
          </a:p>
          <a:p>
            <a:pPr marL="871374" lvl="1" indent="-457291"/>
            <a:r>
              <a:rPr lang="en-US" dirty="0"/>
              <a:t>Do I need more info? (user reported)</a:t>
            </a:r>
          </a:p>
          <a:p>
            <a:pPr marL="494199" indent="-457291">
              <a:buFont typeface="+mj-lt"/>
              <a:buAutoNum type="arabicPeriod"/>
            </a:pPr>
            <a:r>
              <a:rPr lang="en-US" dirty="0"/>
              <a:t>How should this alert be </a:t>
            </a:r>
            <a:r>
              <a:rPr lang="en-US" dirty="0" err="1"/>
              <a:t>prioritised</a:t>
            </a:r>
            <a:r>
              <a:rPr lang="en-US" dirty="0"/>
              <a:t>?</a:t>
            </a:r>
          </a:p>
          <a:p>
            <a:pPr marL="494199" indent="-457291">
              <a:buFont typeface="+mj-lt"/>
              <a:buAutoNum type="arabicPeriod"/>
            </a:pPr>
            <a:r>
              <a:rPr lang="en-US" dirty="0"/>
              <a:t>How should this alert be classified?</a:t>
            </a:r>
          </a:p>
          <a:p>
            <a:pPr marL="494199" indent="-457291">
              <a:buFont typeface="+mj-lt"/>
              <a:buAutoNum type="arabicPeriod"/>
            </a:pPr>
            <a:endParaRPr lang="en-US" dirty="0"/>
          </a:p>
          <a:p>
            <a:pPr marL="36907" indent="0">
              <a:buNone/>
            </a:pPr>
            <a:endParaRPr lang="en-US"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pic>
        <p:nvPicPr>
          <p:cNvPr id="6" name="Picture 5">
            <a:extLst>
              <a:ext uri="{FF2B5EF4-FFF2-40B4-BE49-F238E27FC236}">
                <a16:creationId xmlns:a16="http://schemas.microsoft.com/office/drawing/2014/main" id="{8BCFCD90-83C4-4D85-B63E-9629F85E626A}"/>
              </a:ext>
            </a:extLst>
          </p:cNvPr>
          <p:cNvPicPr>
            <a:picLocks noChangeAspect="1"/>
          </p:cNvPicPr>
          <p:nvPr/>
        </p:nvPicPr>
        <p:blipFill>
          <a:blip r:embed="rId3"/>
          <a:stretch>
            <a:fillRect/>
          </a:stretch>
        </p:blipFill>
        <p:spPr>
          <a:xfrm>
            <a:off x="7077863" y="2370365"/>
            <a:ext cx="3116202" cy="2783511"/>
          </a:xfrm>
          <a:prstGeom prst="rect">
            <a:avLst/>
          </a:prstGeom>
        </p:spPr>
      </p:pic>
    </p:spTree>
    <p:extLst>
      <p:ext uri="{BB962C8B-B14F-4D97-AF65-F5344CB8AC3E}">
        <p14:creationId xmlns:p14="http://schemas.microsoft.com/office/powerpoint/2010/main" val="323418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11542" y="111901"/>
            <a:ext cx="10356159" cy="970675"/>
          </a:xfrm>
        </p:spPr>
        <p:txBody>
          <a:bodyPr/>
          <a:lstStyle/>
          <a:p>
            <a:r>
              <a:rPr lang="en-US" dirty="0"/>
              <a:t>Stage 2 - Question</a:t>
            </a:r>
            <a:endParaRPr lang="en-DK" dirty="0"/>
          </a:p>
        </p:txBody>
      </p:sp>
      <p:sp>
        <p:nvSpPr>
          <p:cNvPr id="4" name="Content Placeholder 3">
            <a:extLst>
              <a:ext uri="{FF2B5EF4-FFF2-40B4-BE49-F238E27FC236}">
                <a16:creationId xmlns:a16="http://schemas.microsoft.com/office/drawing/2014/main" id="{409332CA-03D4-4463-98D4-E325FBC5B385}"/>
              </a:ext>
            </a:extLst>
          </p:cNvPr>
          <p:cNvSpPr>
            <a:spLocks noGrp="1"/>
          </p:cNvSpPr>
          <p:nvPr>
            <p:ph idx="1"/>
          </p:nvPr>
        </p:nvSpPr>
        <p:spPr>
          <a:effectLst/>
        </p:spPr>
        <p:txBody>
          <a:bodyPr>
            <a:normAutofit fontScale="92500" lnSpcReduction="10000"/>
          </a:bodyPr>
          <a:lstStyle/>
          <a:p>
            <a:pPr marL="36907" indent="0">
              <a:buNone/>
            </a:pPr>
            <a:r>
              <a:rPr lang="en-US" b="1" dirty="0"/>
              <a:t>The user DTC on hostname secdis01 has communicated with a known C2 hosting malicious domain.</a:t>
            </a:r>
          </a:p>
          <a:p>
            <a:pPr marL="494107" indent="-457200"/>
            <a:r>
              <a:rPr lang="en-US" b="1" dirty="0"/>
              <a:t>Time: 15/03/2021 15:54 UTC</a:t>
            </a:r>
          </a:p>
          <a:p>
            <a:pPr marL="494107" indent="-457200"/>
            <a:r>
              <a:rPr lang="en-US" b="1" dirty="0"/>
              <a:t>Username: DTC </a:t>
            </a:r>
          </a:p>
          <a:p>
            <a:pPr marL="494107" indent="-457200"/>
            <a:r>
              <a:rPr lang="en-US" b="1" dirty="0"/>
              <a:t>Hostname: secdis01</a:t>
            </a:r>
          </a:p>
          <a:p>
            <a:pPr marL="494107" indent="-457200"/>
            <a:r>
              <a:rPr lang="en-US" b="1" dirty="0"/>
              <a:t>Domain: totallylegit.dk</a:t>
            </a:r>
          </a:p>
          <a:p>
            <a:pPr marL="494107" indent="-457200"/>
            <a:r>
              <a:rPr lang="en-US" b="1" dirty="0"/>
              <a:t>Domain Category: malicious</a:t>
            </a:r>
          </a:p>
          <a:p>
            <a:pPr marL="494107" indent="-457200"/>
            <a:r>
              <a:rPr lang="en-US" b="1" dirty="0"/>
              <a:t>User-Agent: </a:t>
            </a:r>
            <a:r>
              <a:rPr lang="en-US" b="1" dirty="0" err="1"/>
              <a:t>BitsAdmin</a:t>
            </a:r>
            <a:endParaRPr lang="en-US" b="1" dirty="0"/>
          </a:p>
          <a:p>
            <a:pPr marL="36907" indent="0">
              <a:buNone/>
            </a:pPr>
            <a:endParaRPr lang="en-US" dirty="0"/>
          </a:p>
          <a:p>
            <a:pPr marL="36907" indent="0">
              <a:buNone/>
            </a:pPr>
            <a:r>
              <a:rPr lang="en-US" b="1" u="sng" dirty="0"/>
              <a:t>Can anyone suggest any reasons why this alert might be false positive?</a:t>
            </a:r>
          </a:p>
          <a:p>
            <a:pPr marL="36907" indent="0">
              <a:buNone/>
            </a:pPr>
            <a:endParaRPr lang="en-US" dirty="0"/>
          </a:p>
          <a:p>
            <a:pPr marL="36907" indent="0">
              <a:buNone/>
            </a:pP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7599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0" y="51274"/>
            <a:ext cx="10356159" cy="970675"/>
          </a:xfrm>
        </p:spPr>
        <p:txBody>
          <a:bodyPr/>
          <a:lstStyle/>
          <a:p>
            <a:r>
              <a:rPr lang="en-US" dirty="0"/>
              <a:t>Stage 2 – FP or not</a:t>
            </a:r>
            <a:endParaRPr lang="en-DK" dirty="0"/>
          </a:p>
        </p:txBody>
      </p:sp>
      <p:sp>
        <p:nvSpPr>
          <p:cNvPr id="4" name="Content Placeholder 3">
            <a:extLst>
              <a:ext uri="{FF2B5EF4-FFF2-40B4-BE49-F238E27FC236}">
                <a16:creationId xmlns:a16="http://schemas.microsoft.com/office/drawing/2014/main" id="{409332CA-03D4-4463-98D4-E325FBC5B385}"/>
              </a:ext>
            </a:extLst>
          </p:cNvPr>
          <p:cNvSpPr>
            <a:spLocks noGrp="1"/>
          </p:cNvSpPr>
          <p:nvPr>
            <p:ph idx="1"/>
          </p:nvPr>
        </p:nvSpPr>
        <p:spPr>
          <a:effectLst/>
        </p:spPr>
        <p:txBody>
          <a:bodyPr>
            <a:normAutofit/>
          </a:bodyPr>
          <a:lstStyle/>
          <a:p>
            <a:pPr marL="36907" indent="0">
              <a:buNone/>
            </a:pPr>
            <a:endParaRPr lang="en-US" dirty="0"/>
          </a:p>
          <a:p>
            <a:pPr marL="36907" indent="0">
              <a:buNone/>
            </a:pPr>
            <a:r>
              <a:rPr lang="en-US" dirty="0"/>
              <a:t>Things to consider:-</a:t>
            </a:r>
          </a:p>
          <a:p>
            <a:r>
              <a:rPr lang="en-US" dirty="0"/>
              <a:t>Quality of alert source?</a:t>
            </a:r>
          </a:p>
          <a:p>
            <a:r>
              <a:rPr lang="en-US" dirty="0"/>
              <a:t>Data available inside alert?</a:t>
            </a:r>
          </a:p>
          <a:p>
            <a:pPr marL="36907" indent="0">
              <a:buNone/>
            </a:pPr>
            <a:endParaRPr lang="en-US" dirty="0"/>
          </a:p>
          <a:p>
            <a:pPr marL="36907" indent="0">
              <a:buNone/>
            </a:pPr>
            <a:r>
              <a:rPr lang="en-US" dirty="0"/>
              <a:t>In this example it is only based on the domain name, what if this was a CDN or filesharing domain used for legitimate reasons too. This alert is also based on the vendors own intelligence feed, which could be out of date or also prone to FP.</a:t>
            </a:r>
          </a:p>
          <a:p>
            <a:pPr marL="36907" indent="0">
              <a:buNone/>
            </a:pP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410137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175" cy="685958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77ADD2D-1C93-4E9B-83BB-4710B8DB709E}"/>
              </a:ext>
            </a:extLst>
          </p:cNvPr>
          <p:cNvSpPr>
            <a:spLocks noGrp="1"/>
          </p:cNvSpPr>
          <p:nvPr>
            <p:ph type="title"/>
          </p:nvPr>
        </p:nvSpPr>
        <p:spPr>
          <a:xfrm>
            <a:off x="2399858" y="2074195"/>
            <a:ext cx="6937565" cy="2993734"/>
          </a:xfrm>
        </p:spPr>
        <p:txBody>
          <a:bodyPr vert="horz" lIns="91440" tIns="45720" rIns="91440" bIns="45720" rtlCol="0" anchor="ctr">
            <a:normAutofit/>
          </a:bodyPr>
          <a:lstStyle/>
          <a:p>
            <a:pPr algn="ctr" defTabSz="914400"/>
            <a:r>
              <a:rPr lang="en-US" sz="8100" kern="1200">
                <a:latin typeface="+mj-lt"/>
                <a:ea typeface="+mj-ea"/>
                <a:cs typeface="+mj-cs"/>
              </a:rPr>
              <a:t>That niggling feeling…</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38" y="115219"/>
            <a:ext cx="11942698" cy="662914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857" y="1884076"/>
            <a:ext cx="693756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857" y="5067929"/>
            <a:ext cx="693756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936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67D4-E50B-4956-B65F-FEE76505D0A6}"/>
              </a:ext>
            </a:extLst>
          </p:cNvPr>
          <p:cNvSpPr>
            <a:spLocks noGrp="1"/>
          </p:cNvSpPr>
          <p:nvPr>
            <p:ph type="ctrTitle"/>
          </p:nvPr>
        </p:nvSpPr>
        <p:spPr>
          <a:xfrm>
            <a:off x="128130" y="217986"/>
            <a:ext cx="9981672" cy="659996"/>
          </a:xfrm>
        </p:spPr>
        <p:txBody>
          <a:bodyPr/>
          <a:lstStyle/>
          <a:p>
            <a:r>
              <a:rPr lang="en-US" dirty="0"/>
              <a:t>CVE-2019–19781 </a:t>
            </a:r>
            <a:endParaRPr lang="en-DK" dirty="0"/>
          </a:p>
        </p:txBody>
      </p:sp>
      <p:sp>
        <p:nvSpPr>
          <p:cNvPr id="3" name="TextBox 2">
            <a:extLst>
              <a:ext uri="{FF2B5EF4-FFF2-40B4-BE49-F238E27FC236}">
                <a16:creationId xmlns:a16="http://schemas.microsoft.com/office/drawing/2014/main" id="{3F7502F2-53FC-4793-8F4E-F04C1751E66F}"/>
              </a:ext>
            </a:extLst>
          </p:cNvPr>
          <p:cNvSpPr txBox="1"/>
          <p:nvPr/>
        </p:nvSpPr>
        <p:spPr>
          <a:xfrm>
            <a:off x="6168347" y="1356384"/>
            <a:ext cx="5402619" cy="5078313"/>
          </a:xfrm>
          <a:prstGeom prst="rect">
            <a:avLst/>
          </a:prstGeom>
          <a:noFill/>
        </p:spPr>
        <p:txBody>
          <a:bodyPr wrap="square" rtlCol="0">
            <a:spAutoFit/>
          </a:bodyPr>
          <a:lstStyle/>
          <a:p>
            <a:endParaRPr lang="en-US" sz="1800" dirty="0"/>
          </a:p>
          <a:p>
            <a:r>
              <a:rPr lang="en-US" sz="1800" dirty="0"/>
              <a:t>Firstly does everyone know what a CVE is?</a:t>
            </a:r>
          </a:p>
          <a:p>
            <a:pPr marL="285807" indent="-285807">
              <a:buFont typeface="Arial" panose="020B0604020202020204" pitchFamily="34" charset="0"/>
              <a:buChar char="•"/>
            </a:pPr>
            <a:r>
              <a:rPr lang="en-US" sz="1800" dirty="0"/>
              <a:t>Common Vulnerabilities and Exposures…</a:t>
            </a:r>
          </a:p>
          <a:p>
            <a:pPr marL="743099" lvl="1" indent="-285807">
              <a:buFont typeface="Arial" panose="020B0604020202020204" pitchFamily="34" charset="0"/>
              <a:buChar char="•"/>
            </a:pPr>
            <a:r>
              <a:rPr lang="en-US" sz="1800" dirty="0"/>
              <a:t>Easy right?</a:t>
            </a:r>
          </a:p>
          <a:p>
            <a:pPr marL="285807" indent="-285807">
              <a:buFont typeface="Arial" panose="020B0604020202020204" pitchFamily="34" charset="0"/>
              <a:buChar char="•"/>
            </a:pPr>
            <a:endParaRPr lang="en-US" sz="1800" dirty="0"/>
          </a:p>
          <a:p>
            <a:pPr marL="285807" indent="-285807">
              <a:buFont typeface="Arial" panose="020B0604020202020204" pitchFamily="34" charset="0"/>
              <a:buChar char="•"/>
            </a:pPr>
            <a:r>
              <a:rPr lang="en-US" sz="1800" dirty="0"/>
              <a:t>A CVE is assigned when a vulnerability is found within a system or service.</a:t>
            </a:r>
          </a:p>
          <a:p>
            <a:pPr marL="743099" lvl="1" indent="-285807">
              <a:buFont typeface="Arial" panose="020B0604020202020204" pitchFamily="34" charset="0"/>
              <a:buChar char="•"/>
            </a:pPr>
            <a:r>
              <a:rPr lang="en-US" sz="1800" dirty="0"/>
              <a:t>Central register for recording all CVE’s</a:t>
            </a:r>
          </a:p>
          <a:p>
            <a:pPr marL="285807" indent="-285807">
              <a:buFont typeface="Arial" panose="020B0604020202020204" pitchFamily="34" charset="0"/>
              <a:buChar char="•"/>
            </a:pPr>
            <a:endParaRPr lang="en-US" sz="1800" dirty="0"/>
          </a:p>
          <a:p>
            <a:pPr marL="285807" indent="-285807">
              <a:buFont typeface="Arial" panose="020B0604020202020204" pitchFamily="34" charset="0"/>
              <a:buChar char="•"/>
            </a:pPr>
            <a:endParaRPr lang="en-US" sz="1800" dirty="0"/>
          </a:p>
          <a:p>
            <a:r>
              <a:rPr lang="en-US" sz="1800" dirty="0"/>
              <a:t>Back to the story…</a:t>
            </a:r>
          </a:p>
          <a:p>
            <a:endParaRPr lang="en-US" sz="1800" dirty="0"/>
          </a:p>
          <a:p>
            <a:pPr marL="285807" indent="-285807">
              <a:buFont typeface="Arial" panose="020B0604020202020204" pitchFamily="34" charset="0"/>
              <a:buChar char="•"/>
            </a:pPr>
            <a:r>
              <a:rPr lang="en-US" sz="1800" dirty="0"/>
              <a:t>Hackers found a way to exploit a widely utilized platform called “Citrix”, they were able to achieve RCE and have that system carry out commands.</a:t>
            </a:r>
          </a:p>
          <a:p>
            <a:pPr marL="743099" lvl="1" indent="-285807">
              <a:buFont typeface="Arial" panose="020B0604020202020204" pitchFamily="34" charset="0"/>
              <a:buChar char="•"/>
            </a:pPr>
            <a:r>
              <a:rPr lang="en-US" sz="1800" dirty="0"/>
              <a:t>RCE (Remote code execution)</a:t>
            </a:r>
          </a:p>
          <a:p>
            <a:pPr marL="285807" indent="-285807">
              <a:buFont typeface="Arial" panose="020B0604020202020204" pitchFamily="34" charset="0"/>
              <a:buChar char="•"/>
            </a:pPr>
            <a:endParaRPr lang="en-US" sz="1800" dirty="0"/>
          </a:p>
          <a:p>
            <a:pPr marL="285807" indent="-285807">
              <a:buFont typeface="Arial" panose="020B0604020202020204" pitchFamily="34" charset="0"/>
              <a:buChar char="•"/>
            </a:pPr>
            <a:endParaRPr lang="en-DK" sz="1800" dirty="0"/>
          </a:p>
        </p:txBody>
      </p:sp>
      <p:pic>
        <p:nvPicPr>
          <p:cNvPr id="13314" name="Picture 2" descr="Text&#10;&#10;Description automatically generated">
            <a:extLst>
              <a:ext uri="{FF2B5EF4-FFF2-40B4-BE49-F238E27FC236}">
                <a16:creationId xmlns:a16="http://schemas.microsoft.com/office/drawing/2014/main" id="{91EF2EC7-49C1-49D0-8EF0-0F358CC8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874" y="1778001"/>
            <a:ext cx="4314277" cy="3231542"/>
          </a:xfrm>
          <a:prstGeom prst="rect">
            <a:avLst/>
          </a:prstGeom>
          <a:noFill/>
        </p:spPr>
      </p:pic>
    </p:spTree>
    <p:extLst>
      <p:ext uri="{BB962C8B-B14F-4D97-AF65-F5344CB8AC3E}">
        <p14:creationId xmlns:p14="http://schemas.microsoft.com/office/powerpoint/2010/main" val="68668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6F52-A6C8-4CC7-81C0-3DD07AFD1D65}"/>
              </a:ext>
            </a:extLst>
          </p:cNvPr>
          <p:cNvSpPr>
            <a:spLocks noGrp="1"/>
          </p:cNvSpPr>
          <p:nvPr>
            <p:ph type="title"/>
          </p:nvPr>
        </p:nvSpPr>
        <p:spPr/>
        <p:txBody>
          <a:bodyPr/>
          <a:lstStyle/>
          <a:p>
            <a:r>
              <a:rPr lang="en-US" dirty="0"/>
              <a:t>POC ----- Ransomware</a:t>
            </a:r>
            <a:endParaRPr lang="en-DK" dirty="0"/>
          </a:p>
        </p:txBody>
      </p:sp>
      <p:sp>
        <p:nvSpPr>
          <p:cNvPr id="3" name="TextBox 2">
            <a:extLst>
              <a:ext uri="{FF2B5EF4-FFF2-40B4-BE49-F238E27FC236}">
                <a16:creationId xmlns:a16="http://schemas.microsoft.com/office/drawing/2014/main" id="{6707063C-34F0-4597-A6A0-2D29A495ACB3}"/>
              </a:ext>
            </a:extLst>
          </p:cNvPr>
          <p:cNvSpPr txBox="1"/>
          <p:nvPr/>
        </p:nvSpPr>
        <p:spPr>
          <a:xfrm>
            <a:off x="539627" y="1829907"/>
            <a:ext cx="4298589" cy="3416320"/>
          </a:xfrm>
          <a:prstGeom prst="rect">
            <a:avLst/>
          </a:prstGeom>
          <a:noFill/>
        </p:spPr>
        <p:txBody>
          <a:bodyPr wrap="square" rtlCol="0">
            <a:spAutoFit/>
          </a:bodyPr>
          <a:lstStyle/>
          <a:p>
            <a:r>
              <a:rPr lang="en-US" sz="1800" dirty="0"/>
              <a:t>POC stands for proof of concept, in this context a POC for the working exploit was released.</a:t>
            </a:r>
          </a:p>
          <a:p>
            <a:endParaRPr lang="en-US" sz="1800" dirty="0"/>
          </a:p>
          <a:p>
            <a:pPr marL="285807" indent="-285807">
              <a:buFont typeface="Arial" panose="020B0604020202020204" pitchFamily="34" charset="0"/>
              <a:buChar char="•"/>
            </a:pPr>
            <a:r>
              <a:rPr lang="en-US" sz="1800" dirty="0"/>
              <a:t>After a POC is released it doesn’t take long before attackers modify the POC and turn it into a fully working exploit.</a:t>
            </a:r>
          </a:p>
          <a:p>
            <a:pPr marL="285807" indent="-285807">
              <a:buFont typeface="Arial" panose="020B0604020202020204" pitchFamily="34" charset="0"/>
              <a:buChar char="•"/>
            </a:pPr>
            <a:endParaRPr lang="en-US" sz="1800" dirty="0"/>
          </a:p>
          <a:p>
            <a:pPr marL="285807" indent="-285807">
              <a:buFont typeface="Arial" panose="020B0604020202020204" pitchFamily="34" charset="0"/>
              <a:buChar char="•"/>
            </a:pPr>
            <a:r>
              <a:rPr lang="en-US" sz="1800" dirty="0"/>
              <a:t>Not long after the POC came out, the internet on January 11</a:t>
            </a:r>
            <a:r>
              <a:rPr lang="en-US" sz="1800" baseline="30000" dirty="0"/>
              <a:t>th</a:t>
            </a:r>
            <a:r>
              <a:rPr lang="en-US" sz="1800" dirty="0"/>
              <a:t> 2020 witnessed large scale scanning by a number of attackers.</a:t>
            </a:r>
          </a:p>
        </p:txBody>
      </p:sp>
      <p:pic>
        <p:nvPicPr>
          <p:cNvPr id="11266" name="Picture 2" descr="Graphical user interface, text, application&#10;&#10;Description automatically generated">
            <a:extLst>
              <a:ext uri="{FF2B5EF4-FFF2-40B4-BE49-F238E27FC236}">
                <a16:creationId xmlns:a16="http://schemas.microsoft.com/office/drawing/2014/main" id="{9598C549-38EC-40A8-BD5C-93E9BC82F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722" y="1418931"/>
            <a:ext cx="6519563" cy="4922270"/>
          </a:xfrm>
          <a:prstGeom prst="rect">
            <a:avLst/>
          </a:prstGeom>
          <a:noFill/>
        </p:spPr>
      </p:pic>
    </p:spTree>
    <p:extLst>
      <p:ext uri="{BB962C8B-B14F-4D97-AF65-F5344CB8AC3E}">
        <p14:creationId xmlns:p14="http://schemas.microsoft.com/office/powerpoint/2010/main" val="214082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27F604-51A5-4D99-A4A6-408740421E19}"/>
              </a:ext>
            </a:extLst>
          </p:cNvPr>
          <p:cNvSpPr>
            <a:spLocks noGrp="1"/>
          </p:cNvSpPr>
          <p:nvPr>
            <p:ph type="sldNum" sz="quarter" idx="12"/>
          </p:nvPr>
        </p:nvSpPr>
        <p:spPr/>
        <p:txBody>
          <a:bodyPr/>
          <a:lstStyle/>
          <a:p>
            <a:fld id="{A265A89E-D909-4445-9A80-88135C755D89}" type="slidenum">
              <a:rPr lang="da-DK" smtClean="0"/>
              <a:t>4</a:t>
            </a:fld>
            <a:endParaRPr lang="da-DK"/>
          </a:p>
        </p:txBody>
      </p:sp>
      <p:sp>
        <p:nvSpPr>
          <p:cNvPr id="4" name="Title 3">
            <a:extLst>
              <a:ext uri="{FF2B5EF4-FFF2-40B4-BE49-F238E27FC236}">
                <a16:creationId xmlns:a16="http://schemas.microsoft.com/office/drawing/2014/main" id="{730339DE-65B9-4191-9EC5-0D3A9498DE86}"/>
              </a:ext>
            </a:extLst>
          </p:cNvPr>
          <p:cNvSpPr>
            <a:spLocks noGrp="1"/>
          </p:cNvSpPr>
          <p:nvPr>
            <p:ph type="title"/>
          </p:nvPr>
        </p:nvSpPr>
        <p:spPr/>
        <p:txBody>
          <a:bodyPr/>
          <a:lstStyle/>
          <a:p>
            <a:endParaRPr lang="en-DK"/>
          </a:p>
        </p:txBody>
      </p:sp>
      <p:pic>
        <p:nvPicPr>
          <p:cNvPr id="1026" name="Picture 2" descr="Image">
            <a:extLst>
              <a:ext uri="{FF2B5EF4-FFF2-40B4-BE49-F238E27FC236}">
                <a16:creationId xmlns:a16="http://schemas.microsoft.com/office/drawing/2014/main" id="{38A3F98F-AB6F-4BB3-82FC-B11017EEC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826"/>
            <a:ext cx="12128500" cy="6898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8A6CC4A4-C423-4F00-8D2F-C952E1A709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16400"/>
            <a:ext cx="2643188" cy="2643188"/>
          </a:xfrm>
          <a:prstGeom prst="rect">
            <a:avLst/>
          </a:prstGeom>
        </p:spPr>
      </p:pic>
    </p:spTree>
    <p:extLst>
      <p:ext uri="{BB962C8B-B14F-4D97-AF65-F5344CB8AC3E}">
        <p14:creationId xmlns:p14="http://schemas.microsoft.com/office/powerpoint/2010/main" val="3599609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05CD-03D6-4C0E-8E5F-D74152BD986E}"/>
              </a:ext>
            </a:extLst>
          </p:cNvPr>
          <p:cNvSpPr>
            <a:spLocks noGrp="1"/>
          </p:cNvSpPr>
          <p:nvPr>
            <p:ph type="ctrTitle"/>
          </p:nvPr>
        </p:nvSpPr>
        <p:spPr>
          <a:xfrm>
            <a:off x="107810" y="228146"/>
            <a:ext cx="9981672" cy="659996"/>
          </a:xfrm>
        </p:spPr>
        <p:txBody>
          <a:bodyPr/>
          <a:lstStyle/>
          <a:p>
            <a:r>
              <a:rPr lang="en-US" dirty="0"/>
              <a:t>No patch</a:t>
            </a:r>
            <a:endParaRPr lang="en-DK" dirty="0"/>
          </a:p>
        </p:txBody>
      </p:sp>
      <p:sp>
        <p:nvSpPr>
          <p:cNvPr id="3" name="TextBox 2">
            <a:extLst>
              <a:ext uri="{FF2B5EF4-FFF2-40B4-BE49-F238E27FC236}">
                <a16:creationId xmlns:a16="http://schemas.microsoft.com/office/drawing/2014/main" id="{A0DF713D-7E81-4391-9140-7EB9908EAE27}"/>
              </a:ext>
            </a:extLst>
          </p:cNvPr>
          <p:cNvSpPr txBox="1"/>
          <p:nvPr/>
        </p:nvSpPr>
        <p:spPr>
          <a:xfrm>
            <a:off x="643252" y="1429101"/>
            <a:ext cx="5314456" cy="4524315"/>
          </a:xfrm>
          <a:prstGeom prst="rect">
            <a:avLst/>
          </a:prstGeom>
          <a:noFill/>
        </p:spPr>
        <p:txBody>
          <a:bodyPr wrap="square" rtlCol="0">
            <a:spAutoFit/>
          </a:bodyPr>
          <a:lstStyle/>
          <a:p>
            <a:r>
              <a:rPr lang="en-US" sz="1800" dirty="0"/>
              <a:t>At the time the vulnerability was found, there was no patch. But systems could be protected by applying a workaround.</a:t>
            </a:r>
          </a:p>
          <a:p>
            <a:endParaRPr lang="en-US" sz="1800" dirty="0"/>
          </a:p>
          <a:p>
            <a:pPr marL="285807" indent="-285807">
              <a:buFont typeface="Arial" panose="020B0604020202020204" pitchFamily="34" charset="0"/>
              <a:buChar char="•"/>
            </a:pPr>
            <a:r>
              <a:rPr lang="en-US" sz="1800" dirty="0"/>
              <a:t>The company I worked with on this case applied the workaround to approximately 100+ Citrix servers all on the same day.</a:t>
            </a:r>
          </a:p>
          <a:p>
            <a:endParaRPr lang="en-US" sz="1800" dirty="0"/>
          </a:p>
          <a:p>
            <a:r>
              <a:rPr lang="en-US" sz="1800" dirty="0"/>
              <a:t>But…</a:t>
            </a:r>
          </a:p>
          <a:p>
            <a:endParaRPr lang="en-US" sz="1800" dirty="0"/>
          </a:p>
          <a:p>
            <a:pPr marL="285807" indent="-285807">
              <a:buFont typeface="Arial" panose="020B0604020202020204" pitchFamily="34" charset="0"/>
              <a:buChar char="•"/>
            </a:pPr>
            <a:r>
              <a:rPr lang="en-US" sz="1800" dirty="0"/>
              <a:t>It was a Friday night when I read about the widespread scanning…</a:t>
            </a:r>
          </a:p>
          <a:p>
            <a:endParaRPr lang="en-US" sz="1800" dirty="0"/>
          </a:p>
          <a:p>
            <a:pPr marL="285807" indent="-285807">
              <a:buFont typeface="Arial" panose="020B0604020202020204" pitchFamily="34" charset="0"/>
              <a:buChar char="•"/>
            </a:pPr>
            <a:r>
              <a:rPr lang="en-US" sz="1800" dirty="0"/>
              <a:t>I went to bed and when I woke up, I had a feeling something wasn’t right…</a:t>
            </a:r>
          </a:p>
          <a:p>
            <a:pPr marL="285807" indent="-285807">
              <a:buFont typeface="Arial" panose="020B0604020202020204" pitchFamily="34" charset="0"/>
              <a:buChar char="•"/>
            </a:pPr>
            <a:endParaRPr lang="en-DK" sz="1800" dirty="0"/>
          </a:p>
        </p:txBody>
      </p:sp>
      <p:pic>
        <p:nvPicPr>
          <p:cNvPr id="12290" name="Picture 2" descr="Text&#10;&#10;Description automatically generated with medium confidence">
            <a:extLst>
              <a:ext uri="{FF2B5EF4-FFF2-40B4-BE49-F238E27FC236}">
                <a16:creationId xmlns:a16="http://schemas.microsoft.com/office/drawing/2014/main" id="{1ED77A2C-0DEF-4AC7-9FF4-7A69B2656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038" y="2329391"/>
            <a:ext cx="4096698" cy="2724781"/>
          </a:xfrm>
          <a:prstGeom prst="rect">
            <a:avLst/>
          </a:prstGeom>
          <a:noFill/>
        </p:spPr>
      </p:pic>
    </p:spTree>
    <p:extLst>
      <p:ext uri="{BB962C8B-B14F-4D97-AF65-F5344CB8AC3E}">
        <p14:creationId xmlns:p14="http://schemas.microsoft.com/office/powerpoint/2010/main" val="7380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AE16-7D83-491A-8946-F049B066C5EC}"/>
              </a:ext>
            </a:extLst>
          </p:cNvPr>
          <p:cNvSpPr>
            <a:spLocks noGrp="1"/>
          </p:cNvSpPr>
          <p:nvPr>
            <p:ph type="ctrTitle"/>
          </p:nvPr>
        </p:nvSpPr>
        <p:spPr>
          <a:xfrm>
            <a:off x="122452" y="211538"/>
            <a:ext cx="9981672" cy="659996"/>
          </a:xfrm>
        </p:spPr>
        <p:txBody>
          <a:bodyPr/>
          <a:lstStyle/>
          <a:p>
            <a:r>
              <a:rPr lang="en-US" dirty="0"/>
              <a:t>The one that got away…</a:t>
            </a:r>
            <a:endParaRPr lang="en-DK" dirty="0"/>
          </a:p>
        </p:txBody>
      </p:sp>
      <p:sp>
        <p:nvSpPr>
          <p:cNvPr id="3" name="TextBox 2">
            <a:extLst>
              <a:ext uri="{FF2B5EF4-FFF2-40B4-BE49-F238E27FC236}">
                <a16:creationId xmlns:a16="http://schemas.microsoft.com/office/drawing/2014/main" id="{A26F3AE6-1CA8-4A46-828C-FB0AD86AD7D4}"/>
              </a:ext>
            </a:extLst>
          </p:cNvPr>
          <p:cNvSpPr txBox="1"/>
          <p:nvPr/>
        </p:nvSpPr>
        <p:spPr>
          <a:xfrm>
            <a:off x="2091051" y="1437650"/>
            <a:ext cx="8013073" cy="2585323"/>
          </a:xfrm>
          <a:prstGeom prst="rect">
            <a:avLst/>
          </a:prstGeom>
          <a:noFill/>
        </p:spPr>
        <p:txBody>
          <a:bodyPr wrap="square" rtlCol="0">
            <a:spAutoFit/>
          </a:bodyPr>
          <a:lstStyle/>
          <a:p>
            <a:pPr marL="285807" indent="-285807">
              <a:buFont typeface="Arial" panose="020B0604020202020204" pitchFamily="34" charset="0"/>
              <a:buChar char="•"/>
            </a:pPr>
            <a:r>
              <a:rPr lang="en-US" sz="1800" dirty="0"/>
              <a:t>It turns out that one Citrix server failed to update with the workaround</a:t>
            </a:r>
          </a:p>
          <a:p>
            <a:pPr marL="743099" lvl="1" indent="-285807">
              <a:buFont typeface="Arial" panose="020B0604020202020204" pitchFamily="34" charset="0"/>
              <a:buChar char="•"/>
            </a:pPr>
            <a:r>
              <a:rPr lang="en-US" sz="1800" dirty="0"/>
              <a:t>The server was exploited more than 20 times by various attackers</a:t>
            </a:r>
          </a:p>
          <a:p>
            <a:endParaRPr lang="en-US" sz="1800" dirty="0"/>
          </a:p>
          <a:p>
            <a:pPr marL="285807" indent="-285807">
              <a:buFont typeface="Arial" panose="020B0604020202020204" pitchFamily="34" charset="0"/>
              <a:buChar char="•"/>
            </a:pPr>
            <a:r>
              <a:rPr lang="en-US" sz="1800" dirty="0"/>
              <a:t>Luckily the server was placed in an isolated network and was not able to be used as a leapfrog into the organization.</a:t>
            </a:r>
          </a:p>
          <a:p>
            <a:endParaRPr lang="en-US" sz="1800" dirty="0"/>
          </a:p>
          <a:p>
            <a:r>
              <a:rPr lang="en-US" sz="1800" dirty="0"/>
              <a:t>Others were not so lucky…</a:t>
            </a:r>
          </a:p>
          <a:p>
            <a:endParaRPr lang="en-US" sz="1800" dirty="0"/>
          </a:p>
          <a:p>
            <a:endParaRPr lang="en-DK" sz="1800" dirty="0"/>
          </a:p>
        </p:txBody>
      </p:sp>
      <p:pic>
        <p:nvPicPr>
          <p:cNvPr id="5" name="Picture 4">
            <a:extLst>
              <a:ext uri="{FF2B5EF4-FFF2-40B4-BE49-F238E27FC236}">
                <a16:creationId xmlns:a16="http://schemas.microsoft.com/office/drawing/2014/main" id="{3553F8FB-DA81-4E40-8AAD-A92335C86AF0}"/>
              </a:ext>
            </a:extLst>
          </p:cNvPr>
          <p:cNvPicPr>
            <a:picLocks noChangeAspect="1"/>
          </p:cNvPicPr>
          <p:nvPr/>
        </p:nvPicPr>
        <p:blipFill>
          <a:blip r:embed="rId2"/>
          <a:stretch>
            <a:fillRect/>
          </a:stretch>
        </p:blipFill>
        <p:spPr>
          <a:xfrm>
            <a:off x="1347879" y="3650592"/>
            <a:ext cx="9158311" cy="2366829"/>
          </a:xfrm>
          <a:prstGeom prst="rect">
            <a:avLst/>
          </a:prstGeom>
        </p:spPr>
      </p:pic>
    </p:spTree>
    <p:extLst>
      <p:ext uri="{BB962C8B-B14F-4D97-AF65-F5344CB8AC3E}">
        <p14:creationId xmlns:p14="http://schemas.microsoft.com/office/powerpoint/2010/main" val="236202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DC8A8E-46CA-46E3-BC65-9FE9F69208F1}"/>
              </a:ext>
            </a:extLst>
          </p:cNvPr>
          <p:cNvSpPr/>
          <p:nvPr/>
        </p:nvSpPr>
        <p:spPr>
          <a:xfrm>
            <a:off x="838418" y="1705137"/>
            <a:ext cx="4297680" cy="3992880"/>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C46378D8-F460-4FB3-90ED-CFEF147B219C}"/>
              </a:ext>
            </a:extLst>
          </p:cNvPr>
          <p:cNvSpPr>
            <a:spLocks noGrp="1"/>
          </p:cNvSpPr>
          <p:nvPr>
            <p:ph type="title"/>
          </p:nvPr>
        </p:nvSpPr>
        <p:spPr/>
        <p:txBody>
          <a:bodyPr/>
          <a:lstStyle/>
          <a:p>
            <a:r>
              <a:rPr lang="en-US" dirty="0"/>
              <a:t>Stage 2 – Decision Point</a:t>
            </a:r>
            <a:endParaRPr lang="en-DK" dirty="0"/>
          </a:p>
        </p:txBody>
      </p:sp>
      <p:sp>
        <p:nvSpPr>
          <p:cNvPr id="24" name="Content Placeholder 23">
            <a:extLst>
              <a:ext uri="{FF2B5EF4-FFF2-40B4-BE49-F238E27FC236}">
                <a16:creationId xmlns:a16="http://schemas.microsoft.com/office/drawing/2014/main" id="{4998A756-4FD5-4D21-A393-9BB4936D5AF2}"/>
              </a:ext>
            </a:extLst>
          </p:cNvPr>
          <p:cNvSpPr>
            <a:spLocks noGrp="1"/>
          </p:cNvSpPr>
          <p:nvPr>
            <p:ph sz="half" idx="2"/>
          </p:nvPr>
        </p:nvSpPr>
        <p:spPr>
          <a:effectLst/>
        </p:spPr>
        <p:txBody>
          <a:bodyPr/>
          <a:lstStyle/>
          <a:p>
            <a:pPr marL="36907" indent="0">
              <a:buNone/>
            </a:pPr>
            <a:r>
              <a:rPr lang="en-US" dirty="0"/>
              <a:t>In this case, we have a user visiting a known malicious domain, especially with its relation to a known C2. We must analyze this alert further…</a:t>
            </a:r>
          </a:p>
          <a:p>
            <a:pPr marL="494199" indent="-457291">
              <a:buFont typeface="+mj-lt"/>
              <a:buAutoNum type="arabicPeriod"/>
            </a:pPr>
            <a:r>
              <a:rPr lang="en-US" dirty="0"/>
              <a:t>How should we </a:t>
            </a:r>
            <a:r>
              <a:rPr lang="en-US" dirty="0" err="1"/>
              <a:t>prioritise</a:t>
            </a:r>
            <a:r>
              <a:rPr lang="en-US" dirty="0"/>
              <a:t> it?</a:t>
            </a:r>
          </a:p>
          <a:p>
            <a:pPr marL="494199" indent="-457291">
              <a:buFont typeface="+mj-lt"/>
              <a:buAutoNum type="arabicPeriod"/>
            </a:pPr>
            <a:r>
              <a:rPr lang="en-US" dirty="0"/>
              <a:t>How should we classify it?</a:t>
            </a:r>
          </a:p>
          <a:p>
            <a:pPr marL="871374" lvl="1" indent="-457291"/>
            <a:r>
              <a:rPr lang="en-US" dirty="0"/>
              <a:t>VERIS</a:t>
            </a:r>
          </a:p>
          <a:p>
            <a:pPr marL="871374" lvl="1" indent="-457291"/>
            <a:r>
              <a:rPr lang="en-US" dirty="0"/>
              <a:t>ENISA</a:t>
            </a:r>
            <a:endParaRPr lang="en-DK" dirty="0"/>
          </a:p>
        </p:txBody>
      </p:sp>
      <p:pic>
        <p:nvPicPr>
          <p:cNvPr id="25" name="Picture 24">
            <a:extLst>
              <a:ext uri="{FF2B5EF4-FFF2-40B4-BE49-F238E27FC236}">
                <a16:creationId xmlns:a16="http://schemas.microsoft.com/office/drawing/2014/main" id="{88F0DCA9-1C6F-4578-97B9-A07C570608F6}"/>
              </a:ext>
            </a:extLst>
          </p:cNvPr>
          <p:cNvPicPr>
            <a:picLocks noChangeAspect="1"/>
          </p:cNvPicPr>
          <p:nvPr/>
        </p:nvPicPr>
        <p:blipFill>
          <a:blip r:embed="rId2"/>
          <a:stretch>
            <a:fillRect/>
          </a:stretch>
        </p:blipFill>
        <p:spPr>
          <a:xfrm>
            <a:off x="1540201" y="2309821"/>
            <a:ext cx="3116202" cy="2783511"/>
          </a:xfrm>
          <a:prstGeom prst="rect">
            <a:avLst/>
          </a:prstGeom>
        </p:spPr>
      </p:pic>
    </p:spTree>
    <p:extLst>
      <p:ext uri="{BB962C8B-B14F-4D97-AF65-F5344CB8AC3E}">
        <p14:creationId xmlns:p14="http://schemas.microsoft.com/office/powerpoint/2010/main" val="31525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78D8-F460-4FB3-90ED-CFEF147B219C}"/>
              </a:ext>
            </a:extLst>
          </p:cNvPr>
          <p:cNvSpPr>
            <a:spLocks noGrp="1"/>
          </p:cNvSpPr>
          <p:nvPr>
            <p:ph type="title"/>
          </p:nvPr>
        </p:nvSpPr>
        <p:spPr/>
        <p:txBody>
          <a:bodyPr/>
          <a:lstStyle/>
          <a:p>
            <a:r>
              <a:rPr lang="en-US" dirty="0"/>
              <a:t>Stage 2 – Data </a:t>
            </a:r>
            <a:r>
              <a:rPr lang="en-US" dirty="0" err="1"/>
              <a:t>data</a:t>
            </a:r>
            <a:r>
              <a:rPr lang="en-US" dirty="0"/>
              <a:t> </a:t>
            </a:r>
            <a:r>
              <a:rPr lang="en-US" dirty="0" err="1"/>
              <a:t>data</a:t>
            </a:r>
            <a:endParaRPr lang="en-DK" dirty="0"/>
          </a:p>
        </p:txBody>
      </p:sp>
      <p:sp>
        <p:nvSpPr>
          <p:cNvPr id="5" name="Content Placeholder 4">
            <a:extLst>
              <a:ext uri="{FF2B5EF4-FFF2-40B4-BE49-F238E27FC236}">
                <a16:creationId xmlns:a16="http://schemas.microsoft.com/office/drawing/2014/main" id="{6BA8A8D9-511C-40F7-9C8B-2C09A6DC0B5C}"/>
              </a:ext>
            </a:extLst>
          </p:cNvPr>
          <p:cNvSpPr>
            <a:spLocks noGrp="1"/>
          </p:cNvSpPr>
          <p:nvPr>
            <p:ph sz="half" idx="1"/>
          </p:nvPr>
        </p:nvSpPr>
        <p:spPr>
          <a:effectLst/>
        </p:spPr>
        <p:txBody>
          <a:bodyPr>
            <a:normAutofit lnSpcReduction="10000"/>
          </a:bodyPr>
          <a:lstStyle/>
          <a:p>
            <a:pPr marL="36907" indent="0">
              <a:buNone/>
            </a:pPr>
            <a:r>
              <a:rPr lang="en-US" b="1" dirty="0"/>
              <a:t>The user DTC on hostname secdis01 has communicated with a known C2 hosting malicious domain.</a:t>
            </a:r>
          </a:p>
          <a:p>
            <a:pPr marL="494107" indent="-457200"/>
            <a:r>
              <a:rPr lang="en-US" b="1" dirty="0"/>
              <a:t>Time: 15/03/2021 15:54 UTC</a:t>
            </a:r>
          </a:p>
          <a:p>
            <a:pPr marL="494107" indent="-457200"/>
            <a:r>
              <a:rPr lang="en-US" b="1" dirty="0"/>
              <a:t>Username: DTC </a:t>
            </a:r>
          </a:p>
          <a:p>
            <a:pPr marL="494107" indent="-457200"/>
            <a:r>
              <a:rPr lang="en-US" b="1" dirty="0"/>
              <a:t>Hostname: secdis01</a:t>
            </a:r>
          </a:p>
          <a:p>
            <a:pPr marL="494107" indent="-457200"/>
            <a:r>
              <a:rPr lang="en-US" b="1" dirty="0"/>
              <a:t>Domain: totallylegit.dk</a:t>
            </a:r>
          </a:p>
          <a:p>
            <a:pPr marL="494107" indent="-457200"/>
            <a:r>
              <a:rPr lang="en-US" b="1" dirty="0"/>
              <a:t>Domain Category: malicious</a:t>
            </a:r>
          </a:p>
          <a:p>
            <a:pPr marL="494107" indent="-457200"/>
            <a:r>
              <a:rPr lang="en-US" b="1" dirty="0"/>
              <a:t>User-Agent: </a:t>
            </a:r>
            <a:r>
              <a:rPr lang="en-US" b="1" dirty="0" err="1"/>
              <a:t>BitsAdmin</a:t>
            </a:r>
            <a:endParaRPr lang="en-US" b="1" dirty="0"/>
          </a:p>
          <a:p>
            <a:pPr marL="36907" indent="0">
              <a:buNone/>
            </a:pPr>
            <a:endParaRPr lang="en-DK" dirty="0"/>
          </a:p>
        </p:txBody>
      </p:sp>
      <p:graphicFrame>
        <p:nvGraphicFramePr>
          <p:cNvPr id="3" name="Table 4">
            <a:extLst>
              <a:ext uri="{FF2B5EF4-FFF2-40B4-BE49-F238E27FC236}">
                <a16:creationId xmlns:a16="http://schemas.microsoft.com/office/drawing/2014/main" id="{985E0A52-6742-4F83-A314-75DC773F8948}"/>
              </a:ext>
            </a:extLst>
          </p:cNvPr>
          <p:cNvGraphicFramePr>
            <a:graphicFrameLocks noGrp="1"/>
          </p:cNvGraphicFramePr>
          <p:nvPr/>
        </p:nvGraphicFramePr>
        <p:xfrm>
          <a:off x="6316713" y="2423256"/>
          <a:ext cx="5201854" cy="2818305"/>
        </p:xfrm>
        <a:graphic>
          <a:graphicData uri="http://schemas.openxmlformats.org/drawingml/2006/table">
            <a:tbl>
              <a:tblPr firstRow="1" bandRow="1">
                <a:tableStyleId>{69CF1AB2-1976-4502-BF36-3FF5EA218861}</a:tableStyleId>
              </a:tblPr>
              <a:tblGrid>
                <a:gridCol w="2550379">
                  <a:extLst>
                    <a:ext uri="{9D8B030D-6E8A-4147-A177-3AD203B41FA5}">
                      <a16:colId xmlns:a16="http://schemas.microsoft.com/office/drawing/2014/main" val="1376281209"/>
                    </a:ext>
                  </a:extLst>
                </a:gridCol>
                <a:gridCol w="2651475">
                  <a:extLst>
                    <a:ext uri="{9D8B030D-6E8A-4147-A177-3AD203B41FA5}">
                      <a16:colId xmlns:a16="http://schemas.microsoft.com/office/drawing/2014/main" val="3105625275"/>
                    </a:ext>
                  </a:extLst>
                </a:gridCol>
              </a:tblGrid>
              <a:tr h="402615">
                <a:tc>
                  <a:txBody>
                    <a:bodyPr/>
                    <a:lstStyle/>
                    <a:p>
                      <a:r>
                        <a:rPr lang="en-US" sz="1800" b="0" dirty="0"/>
                        <a:t>time</a:t>
                      </a:r>
                      <a:endParaRPr lang="en-DK" sz="1800" b="0" dirty="0"/>
                    </a:p>
                  </a:txBody>
                  <a:tcPr marL="91461" marR="91461" marT="45731" marB="45731"/>
                </a:tc>
                <a:tc>
                  <a:txBody>
                    <a:bodyPr/>
                    <a:lstStyle/>
                    <a:p>
                      <a:r>
                        <a:rPr lang="en-US" sz="1800" b="0" dirty="0"/>
                        <a:t>15/03/2021 15:54 UTC</a:t>
                      </a:r>
                      <a:endParaRPr lang="en-DK" sz="1800" b="0" dirty="0"/>
                    </a:p>
                  </a:txBody>
                  <a:tcPr marL="91461" marR="91461" marT="45731" marB="45731"/>
                </a:tc>
                <a:extLst>
                  <a:ext uri="{0D108BD9-81ED-4DB2-BD59-A6C34878D82A}">
                    <a16:rowId xmlns:a16="http://schemas.microsoft.com/office/drawing/2014/main" val="4109487866"/>
                  </a:ext>
                </a:extLst>
              </a:tr>
              <a:tr h="4026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hostname</a:t>
                      </a:r>
                      <a:endParaRPr lang="en-DK" sz="1800" b="0" dirty="0"/>
                    </a:p>
                  </a:txBody>
                  <a:tcPr marL="91461" marR="91461" marT="45731" marB="45731"/>
                </a:tc>
                <a:tc>
                  <a:txBody>
                    <a:bodyPr/>
                    <a:lstStyle/>
                    <a:p>
                      <a:r>
                        <a:rPr lang="en-US" sz="1800" dirty="0"/>
                        <a:t>secdis01</a:t>
                      </a:r>
                      <a:endParaRPr lang="en-DK" sz="1800" dirty="0"/>
                    </a:p>
                  </a:txBody>
                  <a:tcPr marL="91461" marR="91461" marT="45731" marB="45731"/>
                </a:tc>
                <a:extLst>
                  <a:ext uri="{0D108BD9-81ED-4DB2-BD59-A6C34878D82A}">
                    <a16:rowId xmlns:a16="http://schemas.microsoft.com/office/drawing/2014/main" val="3097682269"/>
                  </a:ext>
                </a:extLst>
              </a:tr>
              <a:tr h="4026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username</a:t>
                      </a:r>
                      <a:endParaRPr lang="en-DK" sz="1800" dirty="0"/>
                    </a:p>
                  </a:txBody>
                  <a:tcPr marL="91461" marR="91461" marT="45731" marB="45731"/>
                </a:tc>
                <a:tc>
                  <a:txBody>
                    <a:bodyPr/>
                    <a:lstStyle/>
                    <a:p>
                      <a:r>
                        <a:rPr lang="en-US" sz="1800" dirty="0"/>
                        <a:t>DTC</a:t>
                      </a:r>
                      <a:endParaRPr lang="en-DK" sz="1800" dirty="0"/>
                    </a:p>
                  </a:txBody>
                  <a:tcPr marL="91461" marR="91461" marT="45731" marB="45731"/>
                </a:tc>
                <a:extLst>
                  <a:ext uri="{0D108BD9-81ED-4DB2-BD59-A6C34878D82A}">
                    <a16:rowId xmlns:a16="http://schemas.microsoft.com/office/drawing/2014/main" val="1767381027"/>
                  </a:ext>
                </a:extLst>
              </a:tr>
              <a:tr h="402615">
                <a:tc>
                  <a:txBody>
                    <a:bodyPr/>
                    <a:lstStyle/>
                    <a:p>
                      <a:r>
                        <a:rPr lang="en-US" sz="1800" dirty="0"/>
                        <a:t>alert source</a:t>
                      </a:r>
                      <a:endParaRPr lang="en-DK" sz="1800" dirty="0"/>
                    </a:p>
                  </a:txBody>
                  <a:tcPr marL="91461" marR="91461" marT="45731" marB="45731"/>
                </a:tc>
                <a:tc>
                  <a:txBody>
                    <a:bodyPr/>
                    <a:lstStyle/>
                    <a:p>
                      <a:r>
                        <a:rPr lang="en-US" sz="1800" dirty="0"/>
                        <a:t>Proxy Server Logs</a:t>
                      </a:r>
                      <a:endParaRPr lang="en-DK" sz="1800" dirty="0"/>
                    </a:p>
                  </a:txBody>
                  <a:tcPr marL="91461" marR="91461" marT="45731" marB="45731"/>
                </a:tc>
                <a:extLst>
                  <a:ext uri="{0D108BD9-81ED-4DB2-BD59-A6C34878D82A}">
                    <a16:rowId xmlns:a16="http://schemas.microsoft.com/office/drawing/2014/main" val="665294466"/>
                  </a:ext>
                </a:extLst>
              </a:tr>
              <a:tr h="402615">
                <a:tc>
                  <a:txBody>
                    <a:bodyPr/>
                    <a:lstStyle/>
                    <a:p>
                      <a:r>
                        <a:rPr lang="en-US" sz="1800" dirty="0" err="1"/>
                        <a:t>IOC.domain</a:t>
                      </a:r>
                      <a:endParaRPr lang="en-DK" sz="1800" dirty="0"/>
                    </a:p>
                  </a:txBody>
                  <a:tcPr marL="91461" marR="91461" marT="45731" marB="45731"/>
                </a:tc>
                <a:tc>
                  <a:txBody>
                    <a:bodyPr/>
                    <a:lstStyle/>
                    <a:p>
                      <a:r>
                        <a:rPr lang="en-US" sz="1800" dirty="0" err="1"/>
                        <a:t>totallylegit</a:t>
                      </a:r>
                      <a:r>
                        <a:rPr lang="en-US" sz="1800" dirty="0"/>
                        <a:t>[.]dk</a:t>
                      </a:r>
                      <a:endParaRPr lang="en-DK" sz="1800" dirty="0"/>
                    </a:p>
                  </a:txBody>
                  <a:tcPr marL="91461" marR="91461" marT="45731" marB="45731"/>
                </a:tc>
                <a:extLst>
                  <a:ext uri="{0D108BD9-81ED-4DB2-BD59-A6C34878D82A}">
                    <a16:rowId xmlns:a16="http://schemas.microsoft.com/office/drawing/2014/main" val="1890014961"/>
                  </a:ext>
                </a:extLst>
              </a:tr>
              <a:tr h="402615">
                <a:tc>
                  <a:txBody>
                    <a:bodyPr/>
                    <a:lstStyle/>
                    <a:p>
                      <a:r>
                        <a:rPr lang="en-US" sz="1800" dirty="0"/>
                        <a:t>User Agent</a:t>
                      </a:r>
                      <a:endParaRPr lang="en-DK" sz="1800" dirty="0"/>
                    </a:p>
                  </a:txBody>
                  <a:tcPr marL="91461" marR="91461" marT="45731" marB="45731"/>
                </a:tc>
                <a:tc>
                  <a:txBody>
                    <a:bodyPr/>
                    <a:lstStyle/>
                    <a:p>
                      <a:r>
                        <a:rPr lang="en-US" sz="1800" dirty="0" err="1"/>
                        <a:t>BitsAdmin</a:t>
                      </a:r>
                      <a:endParaRPr lang="en-DK" sz="1800" dirty="0"/>
                    </a:p>
                  </a:txBody>
                  <a:tcPr marL="91461" marR="91461" marT="45731" marB="45731"/>
                </a:tc>
                <a:extLst>
                  <a:ext uri="{0D108BD9-81ED-4DB2-BD59-A6C34878D82A}">
                    <a16:rowId xmlns:a16="http://schemas.microsoft.com/office/drawing/2014/main" val="1047674031"/>
                  </a:ext>
                </a:extLst>
              </a:tr>
              <a:tr h="402615">
                <a:tc>
                  <a:txBody>
                    <a:bodyPr/>
                    <a:lstStyle/>
                    <a:p>
                      <a:r>
                        <a:rPr lang="en-US" sz="1800" dirty="0"/>
                        <a:t>Notes</a:t>
                      </a:r>
                      <a:endParaRPr lang="en-DK" sz="1800" dirty="0"/>
                    </a:p>
                  </a:txBody>
                  <a:tcPr marL="91461" marR="91461" marT="45731" marB="45731"/>
                </a:tc>
                <a:tc>
                  <a:txBody>
                    <a:bodyPr/>
                    <a:lstStyle/>
                    <a:p>
                      <a:r>
                        <a:rPr lang="en-US" sz="1800" dirty="0"/>
                        <a:t>Malicious domain visited</a:t>
                      </a:r>
                      <a:endParaRPr lang="en-DK" sz="1800" dirty="0"/>
                    </a:p>
                  </a:txBody>
                  <a:tcPr marL="91461" marR="91461" marT="45731" marB="45731"/>
                </a:tc>
                <a:extLst>
                  <a:ext uri="{0D108BD9-81ED-4DB2-BD59-A6C34878D82A}">
                    <a16:rowId xmlns:a16="http://schemas.microsoft.com/office/drawing/2014/main" val="3414386413"/>
                  </a:ext>
                </a:extLst>
              </a:tr>
            </a:tbl>
          </a:graphicData>
        </a:graphic>
      </p:graphicFrame>
    </p:spTree>
    <p:extLst>
      <p:ext uri="{BB962C8B-B14F-4D97-AF65-F5344CB8AC3E}">
        <p14:creationId xmlns:p14="http://schemas.microsoft.com/office/powerpoint/2010/main" val="10249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78D8-F460-4FB3-90ED-CFEF147B219C}"/>
              </a:ext>
            </a:extLst>
          </p:cNvPr>
          <p:cNvSpPr>
            <a:spLocks noGrp="1"/>
          </p:cNvSpPr>
          <p:nvPr>
            <p:ph type="title"/>
          </p:nvPr>
        </p:nvSpPr>
        <p:spPr/>
        <p:txBody>
          <a:bodyPr/>
          <a:lstStyle/>
          <a:p>
            <a:r>
              <a:rPr lang="en-US" dirty="0" err="1"/>
              <a:t>Bitsadmin</a:t>
            </a:r>
            <a:endParaRPr lang="en-DK" dirty="0"/>
          </a:p>
        </p:txBody>
      </p:sp>
      <p:sp>
        <p:nvSpPr>
          <p:cNvPr id="5" name="Content Placeholder 4">
            <a:extLst>
              <a:ext uri="{FF2B5EF4-FFF2-40B4-BE49-F238E27FC236}">
                <a16:creationId xmlns:a16="http://schemas.microsoft.com/office/drawing/2014/main" id="{6BA8A8D9-511C-40F7-9C8B-2C09A6DC0B5C}"/>
              </a:ext>
            </a:extLst>
          </p:cNvPr>
          <p:cNvSpPr>
            <a:spLocks noGrp="1"/>
          </p:cNvSpPr>
          <p:nvPr>
            <p:ph idx="1"/>
          </p:nvPr>
        </p:nvSpPr>
        <p:spPr>
          <a:effectLst/>
        </p:spPr>
        <p:txBody>
          <a:bodyPr/>
          <a:lstStyle/>
          <a:p>
            <a:pPr marL="36907" indent="0">
              <a:buNone/>
            </a:pPr>
            <a:r>
              <a:rPr lang="en-US" dirty="0"/>
              <a:t>Does anyone know what </a:t>
            </a:r>
            <a:r>
              <a:rPr lang="en-US" dirty="0" err="1"/>
              <a:t>Bitadmin</a:t>
            </a:r>
            <a:r>
              <a:rPr lang="en-US" dirty="0"/>
              <a:t> is?</a:t>
            </a:r>
          </a:p>
          <a:p>
            <a:pPr marL="36907" indent="0">
              <a:buNone/>
            </a:pPr>
            <a:endParaRPr lang="en-US" dirty="0"/>
          </a:p>
          <a:p>
            <a:pPr marL="36907" indent="0">
              <a:buNone/>
            </a:pPr>
            <a:r>
              <a:rPr lang="en-US" dirty="0"/>
              <a:t>Windows Background Intelligent Transfer Service (BITS) is a low-bandwidth, asynchronous file transfer mechanism exposed through Component Object Model (COM). BITS is commonly used by updaters, messengers, and other applications preferred to operate in the background (using available idle bandwidth) without interrupting other networked applications.</a:t>
            </a:r>
          </a:p>
          <a:p>
            <a:pPr marL="36907" indent="0">
              <a:buNone/>
            </a:pPr>
            <a:r>
              <a:rPr lang="en-US" dirty="0">
                <a:hlinkClick r:id="rId2"/>
              </a:rPr>
              <a:t>https://attack.mitre.org/techniques/T1197/</a:t>
            </a:r>
            <a:endParaRPr lang="en-US" dirty="0"/>
          </a:p>
          <a:p>
            <a:pPr marL="36907" indent="0">
              <a:buNone/>
            </a:pPr>
            <a:endParaRPr lang="en-US" dirty="0"/>
          </a:p>
        </p:txBody>
      </p:sp>
      <p:pic>
        <p:nvPicPr>
          <p:cNvPr id="4" name="Picture 3">
            <a:extLst>
              <a:ext uri="{FF2B5EF4-FFF2-40B4-BE49-F238E27FC236}">
                <a16:creationId xmlns:a16="http://schemas.microsoft.com/office/drawing/2014/main" id="{DC8C8D41-0E65-4CC0-894B-52B68CA72548}"/>
              </a:ext>
            </a:extLst>
          </p:cNvPr>
          <p:cNvPicPr>
            <a:picLocks noChangeAspect="1"/>
          </p:cNvPicPr>
          <p:nvPr/>
        </p:nvPicPr>
        <p:blipFill>
          <a:blip r:embed="rId3"/>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76494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0" y="122061"/>
            <a:ext cx="10356159" cy="970675"/>
          </a:xfrm>
        </p:spPr>
        <p:txBody>
          <a:bodyPr/>
          <a:lstStyle/>
          <a:p>
            <a:r>
              <a:rPr lang="en-US" dirty="0"/>
              <a:t>Exercise 2 - How do we proceed?</a:t>
            </a:r>
            <a:endParaRPr lang="en-DK" dirty="0"/>
          </a:p>
        </p:txBody>
      </p:sp>
      <p:sp>
        <p:nvSpPr>
          <p:cNvPr id="4" name="Content Placeholder 3">
            <a:extLst>
              <a:ext uri="{FF2B5EF4-FFF2-40B4-BE49-F238E27FC236}">
                <a16:creationId xmlns:a16="http://schemas.microsoft.com/office/drawing/2014/main" id="{8389F973-8528-45D6-9822-751F64961FAD}"/>
              </a:ext>
            </a:extLst>
          </p:cNvPr>
          <p:cNvSpPr>
            <a:spLocks noGrp="1"/>
          </p:cNvSpPr>
          <p:nvPr>
            <p:ph idx="1"/>
          </p:nvPr>
        </p:nvSpPr>
        <p:spPr>
          <a:effectLst/>
        </p:spPr>
        <p:txBody>
          <a:bodyPr>
            <a:normAutofit fontScale="85000" lnSpcReduction="20000"/>
          </a:bodyPr>
          <a:lstStyle/>
          <a:p>
            <a:pPr marL="36907" indent="0">
              <a:buNone/>
            </a:pPr>
            <a:r>
              <a:rPr lang="en-US" dirty="0"/>
              <a:t>We potentially have a host communicating to a C2 means that an attacker has got quite far in their attack.</a:t>
            </a:r>
          </a:p>
          <a:p>
            <a:pPr marL="36907" indent="0">
              <a:buNone/>
            </a:pPr>
            <a:endParaRPr lang="en-US" dirty="0"/>
          </a:p>
          <a:p>
            <a:pPr marL="36907" indent="0">
              <a:buNone/>
            </a:pPr>
            <a:r>
              <a:rPr lang="en-US" dirty="0"/>
              <a:t>It is our job as an incident responder to understand where should we start looking for clues/evidence to retrace the steps to find the initial infection vector. </a:t>
            </a:r>
          </a:p>
          <a:p>
            <a:pPr marL="36907" indent="0">
              <a:buNone/>
            </a:pPr>
            <a:endParaRPr lang="en-US" dirty="0"/>
          </a:p>
          <a:p>
            <a:pPr marL="36907" indent="0">
              <a:buNone/>
            </a:pPr>
            <a:r>
              <a:rPr lang="en-US" dirty="0"/>
              <a:t>Questions help drive the process, because they allow us to begin to come up with a plan to answer them…</a:t>
            </a:r>
          </a:p>
          <a:p>
            <a:pPr marL="36907" indent="0">
              <a:buNone/>
            </a:pPr>
            <a:endParaRPr lang="en-US" b="1" u="sng" dirty="0"/>
          </a:p>
          <a:p>
            <a:pPr marL="36907" indent="0">
              <a:buNone/>
            </a:pPr>
            <a:r>
              <a:rPr lang="en-US" b="1" u="sng" dirty="0"/>
              <a:t>In your groups again, can you come up with some questions to help us proceed?</a:t>
            </a:r>
          </a:p>
          <a:p>
            <a:pPr marL="36907" indent="0">
              <a:buNone/>
            </a:pPr>
            <a:endParaRPr lang="en-US" b="1" u="sng" dirty="0"/>
          </a:p>
          <a:p>
            <a:pPr marL="36907" indent="0">
              <a:buNone/>
            </a:pPr>
            <a:r>
              <a:rPr lang="en-US" b="1" u="sng" dirty="0"/>
              <a:t>An example question could be, is this a security incident?</a:t>
            </a:r>
          </a:p>
          <a:p>
            <a:pPr marL="36907" indent="0">
              <a:buNone/>
            </a:pPr>
            <a:endParaRPr lang="en-US"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2735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11542" y="122061"/>
            <a:ext cx="10356159" cy="970675"/>
          </a:xfrm>
        </p:spPr>
        <p:txBody>
          <a:bodyPr/>
          <a:lstStyle/>
          <a:p>
            <a:r>
              <a:rPr lang="en-US" dirty="0"/>
              <a:t>How do we proceed?</a:t>
            </a:r>
            <a:endParaRPr lang="en-DK" dirty="0"/>
          </a:p>
        </p:txBody>
      </p:sp>
      <p:sp>
        <p:nvSpPr>
          <p:cNvPr id="4" name="Content Placeholder 3">
            <a:extLst>
              <a:ext uri="{FF2B5EF4-FFF2-40B4-BE49-F238E27FC236}">
                <a16:creationId xmlns:a16="http://schemas.microsoft.com/office/drawing/2014/main" id="{8389F973-8528-45D6-9822-751F64961FAD}"/>
              </a:ext>
            </a:extLst>
          </p:cNvPr>
          <p:cNvSpPr>
            <a:spLocks noGrp="1"/>
          </p:cNvSpPr>
          <p:nvPr>
            <p:ph idx="1"/>
          </p:nvPr>
        </p:nvSpPr>
        <p:spPr>
          <a:effectLst/>
        </p:spPr>
        <p:txBody>
          <a:bodyPr>
            <a:normAutofit/>
          </a:bodyPr>
          <a:lstStyle/>
          <a:p>
            <a:pPr marL="72915" indent="0">
              <a:buNone/>
            </a:pPr>
            <a:r>
              <a:rPr lang="en-US" dirty="0"/>
              <a:t>Some questions in this incident could be:-</a:t>
            </a:r>
          </a:p>
          <a:p>
            <a:pPr marL="530206" indent="-457291"/>
            <a:r>
              <a:rPr lang="en-US" b="1" dirty="0"/>
              <a:t>Is the host showing signs of C2 or is this a false positive?</a:t>
            </a:r>
          </a:p>
          <a:p>
            <a:pPr marL="530206" indent="-457291"/>
            <a:r>
              <a:rPr lang="en-US" b="1" dirty="0"/>
              <a:t>Is it only one user who is infected?</a:t>
            </a:r>
          </a:p>
          <a:p>
            <a:pPr marL="530206" indent="-457291"/>
            <a:r>
              <a:rPr lang="en-US" b="1" dirty="0"/>
              <a:t>How did this user get infected?</a:t>
            </a:r>
          </a:p>
          <a:p>
            <a:pPr marL="530206" indent="-457291"/>
            <a:r>
              <a:rPr lang="en-US" b="1" dirty="0"/>
              <a:t>Is this a security incident?</a:t>
            </a:r>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625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1C21-5B5D-40B6-AFDB-51B56D5EAB1D}"/>
              </a:ext>
            </a:extLst>
          </p:cNvPr>
          <p:cNvSpPr>
            <a:spLocks noGrp="1"/>
          </p:cNvSpPr>
          <p:nvPr>
            <p:ph type="title"/>
          </p:nvPr>
        </p:nvSpPr>
        <p:spPr/>
        <p:txBody>
          <a:bodyPr/>
          <a:lstStyle/>
          <a:p>
            <a:r>
              <a:rPr lang="en-US" dirty="0"/>
              <a:t>Communication</a:t>
            </a:r>
            <a:endParaRPr lang="en-DK" dirty="0"/>
          </a:p>
        </p:txBody>
      </p:sp>
      <p:sp>
        <p:nvSpPr>
          <p:cNvPr id="3" name="Content Placeholder 2">
            <a:extLst>
              <a:ext uri="{FF2B5EF4-FFF2-40B4-BE49-F238E27FC236}">
                <a16:creationId xmlns:a16="http://schemas.microsoft.com/office/drawing/2014/main" id="{3C56BBF4-9C23-422B-BF52-969432BA4EFB}"/>
              </a:ext>
            </a:extLst>
          </p:cNvPr>
          <p:cNvSpPr>
            <a:spLocks noGrp="1"/>
          </p:cNvSpPr>
          <p:nvPr>
            <p:ph idx="1"/>
          </p:nvPr>
        </p:nvSpPr>
        <p:spPr>
          <a:effectLst/>
        </p:spPr>
        <p:txBody>
          <a:bodyPr/>
          <a:lstStyle/>
          <a:p>
            <a:pPr marL="36907" indent="0">
              <a:buNone/>
            </a:pPr>
            <a:endParaRPr lang="en-US" dirty="0"/>
          </a:p>
          <a:p>
            <a:pPr marL="36907" indent="0">
              <a:buNone/>
            </a:pPr>
            <a:endParaRPr lang="en-US" dirty="0"/>
          </a:p>
          <a:p>
            <a:pPr marL="36907" indent="0">
              <a:buNone/>
            </a:pPr>
            <a:endParaRPr lang="en-US" dirty="0"/>
          </a:p>
          <a:p>
            <a:pPr marL="36907" indent="0">
              <a:buNone/>
            </a:pPr>
            <a:r>
              <a:rPr lang="en-US" sz="2800" dirty="0"/>
              <a:t>At this stage, who do you think we should be communicating with and why?</a:t>
            </a:r>
          </a:p>
        </p:txBody>
      </p:sp>
      <p:pic>
        <p:nvPicPr>
          <p:cNvPr id="4" name="Picture 3">
            <a:extLst>
              <a:ext uri="{FF2B5EF4-FFF2-40B4-BE49-F238E27FC236}">
                <a16:creationId xmlns:a16="http://schemas.microsoft.com/office/drawing/2014/main" id="{FDC4CA32-CB99-464E-94DC-5F595F44769F}"/>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374387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81062" y="101741"/>
            <a:ext cx="10356159" cy="970675"/>
          </a:xfrm>
        </p:spPr>
        <p:txBody>
          <a:bodyPr/>
          <a:lstStyle/>
          <a:p>
            <a:r>
              <a:rPr lang="en-US" dirty="0"/>
              <a:t>Stage 3 - Analysis</a:t>
            </a:r>
            <a:endParaRPr lang="en-DK" dirty="0"/>
          </a:p>
        </p:txBody>
      </p:sp>
      <p:sp>
        <p:nvSpPr>
          <p:cNvPr id="6" name="Content Placeholder 5">
            <a:extLst>
              <a:ext uri="{FF2B5EF4-FFF2-40B4-BE49-F238E27FC236}">
                <a16:creationId xmlns:a16="http://schemas.microsoft.com/office/drawing/2014/main" id="{9E821F32-DEC1-49E4-A859-6CB399CAA109}"/>
              </a:ext>
            </a:extLst>
          </p:cNvPr>
          <p:cNvSpPr>
            <a:spLocks noGrp="1"/>
          </p:cNvSpPr>
          <p:nvPr>
            <p:ph idx="1"/>
          </p:nvPr>
        </p:nvSpPr>
        <p:spPr>
          <a:effectLst/>
        </p:spPr>
        <p:txBody>
          <a:bodyPr>
            <a:normAutofit/>
          </a:bodyPr>
          <a:lstStyle/>
          <a:p>
            <a:pPr marL="36907" indent="0">
              <a:buNone/>
            </a:pPr>
            <a:r>
              <a:rPr lang="en-US" dirty="0"/>
              <a:t>Analysis is split up into 3 main parts:-</a:t>
            </a:r>
          </a:p>
          <a:p>
            <a:pPr marL="415883" indent="-342969">
              <a:buFont typeface="+mj-lt"/>
              <a:buAutoNum type="arabicPeriod"/>
            </a:pPr>
            <a:r>
              <a:rPr lang="en-US" dirty="0"/>
              <a:t>Collecting artifacts – Retrieving malicious files</a:t>
            </a:r>
          </a:p>
          <a:p>
            <a:pPr marL="415883" indent="-342969">
              <a:buFont typeface="+mj-lt"/>
              <a:buAutoNum type="arabicPeriod"/>
            </a:pPr>
            <a:r>
              <a:rPr lang="en-US" dirty="0"/>
              <a:t>Recording data – Which hosts were hit?</a:t>
            </a:r>
          </a:p>
          <a:p>
            <a:pPr marL="415883" indent="-342969">
              <a:buFont typeface="+mj-lt"/>
              <a:buAutoNum type="arabicPeriod"/>
            </a:pPr>
            <a:r>
              <a:rPr lang="en-US" dirty="0"/>
              <a:t>Analyzing data/artifacts – Analyzing the recorded data, and analyzing the malicious files</a:t>
            </a:r>
          </a:p>
          <a:p>
            <a:pPr marL="450090" lvl="1" indent="0">
              <a:buNone/>
            </a:pPr>
            <a:endParaRPr lang="en-US"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4772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0" y="89478"/>
            <a:ext cx="10356159" cy="970675"/>
          </a:xfrm>
        </p:spPr>
        <p:txBody>
          <a:bodyPr/>
          <a:lstStyle/>
          <a:p>
            <a:r>
              <a:rPr lang="en-US" dirty="0"/>
              <a:t>Stage 3 – Analysis</a:t>
            </a:r>
            <a:endParaRPr lang="en-DK" dirty="0"/>
          </a:p>
        </p:txBody>
      </p:sp>
      <p:sp>
        <p:nvSpPr>
          <p:cNvPr id="6" name="Content Placeholder 5">
            <a:extLst>
              <a:ext uri="{FF2B5EF4-FFF2-40B4-BE49-F238E27FC236}">
                <a16:creationId xmlns:a16="http://schemas.microsoft.com/office/drawing/2014/main" id="{9E821F32-DEC1-49E4-A859-6CB399CAA109}"/>
              </a:ext>
            </a:extLst>
          </p:cNvPr>
          <p:cNvSpPr>
            <a:spLocks noGrp="1"/>
          </p:cNvSpPr>
          <p:nvPr>
            <p:ph idx="1"/>
          </p:nvPr>
        </p:nvSpPr>
        <p:spPr>
          <a:effectLst/>
        </p:spPr>
        <p:txBody>
          <a:bodyPr>
            <a:normAutofit/>
          </a:bodyPr>
          <a:lstStyle/>
          <a:p>
            <a:pPr marL="72915" indent="0">
              <a:buNone/>
            </a:pPr>
            <a:r>
              <a:rPr lang="en-US" sz="1800" dirty="0"/>
              <a:t>Analysis is quite self explanatory...</a:t>
            </a:r>
          </a:p>
          <a:p>
            <a:pPr marL="72915" indent="0">
              <a:buNone/>
            </a:pPr>
            <a:r>
              <a:rPr lang="en-US" sz="1800" dirty="0"/>
              <a:t>You analyze:-</a:t>
            </a:r>
          </a:p>
          <a:p>
            <a:pPr marL="415883" indent="-342969"/>
            <a:r>
              <a:rPr lang="en-US" sz="1800" dirty="0"/>
              <a:t>Artifacts/evidence you collected</a:t>
            </a:r>
          </a:p>
          <a:p>
            <a:pPr marL="415883" indent="-342969"/>
            <a:r>
              <a:rPr lang="en-US" sz="1800" dirty="0"/>
              <a:t>Logs and event data you may have collected before the incident</a:t>
            </a:r>
          </a:p>
          <a:p>
            <a:pPr marL="72915" indent="0">
              <a:buNone/>
            </a:pPr>
            <a:endParaRPr lang="en-US" sz="1800" dirty="0"/>
          </a:p>
          <a:p>
            <a:pPr marL="72915" indent="0">
              <a:buNone/>
            </a:pPr>
            <a:r>
              <a:rPr lang="en-US" sz="1800" dirty="0"/>
              <a:t>Analysis also leads to the need for further collecting and recording, the process is cyclic.</a:t>
            </a:r>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grpSp>
        <p:nvGrpSpPr>
          <p:cNvPr id="3" name="Group 2">
            <a:extLst>
              <a:ext uri="{FF2B5EF4-FFF2-40B4-BE49-F238E27FC236}">
                <a16:creationId xmlns:a16="http://schemas.microsoft.com/office/drawing/2014/main" id="{2627A5FD-FDAE-46CA-9AE9-C12AC35D8B8C}"/>
              </a:ext>
            </a:extLst>
          </p:cNvPr>
          <p:cNvGrpSpPr/>
          <p:nvPr/>
        </p:nvGrpSpPr>
        <p:grpSpPr>
          <a:xfrm>
            <a:off x="2069228" y="4889029"/>
            <a:ext cx="6675668" cy="529822"/>
            <a:chOff x="2103976" y="5017572"/>
            <a:chExt cx="6674123" cy="529699"/>
          </a:xfrm>
        </p:grpSpPr>
        <p:sp>
          <p:nvSpPr>
            <p:cNvPr id="7" name="TextBox 6">
              <a:extLst>
                <a:ext uri="{FF2B5EF4-FFF2-40B4-BE49-F238E27FC236}">
                  <a16:creationId xmlns:a16="http://schemas.microsoft.com/office/drawing/2014/main" id="{EA090E39-3673-42F7-BD23-A3F87504ED11}"/>
                </a:ext>
              </a:extLst>
            </p:cNvPr>
            <p:cNvSpPr txBox="1"/>
            <p:nvPr/>
          </p:nvSpPr>
          <p:spPr>
            <a:xfrm>
              <a:off x="7420163" y="5017572"/>
              <a:ext cx="1357936" cy="523348"/>
            </a:xfrm>
            <a:prstGeom prst="rect">
              <a:avLst/>
            </a:prstGeom>
            <a:noFill/>
            <a:ln>
              <a:solidFill>
                <a:schemeClr val="accent1"/>
              </a:solidFill>
            </a:ln>
          </p:spPr>
          <p:txBody>
            <a:bodyPr wrap="none" rtlCol="0">
              <a:spAutoFit/>
            </a:bodyPr>
            <a:lstStyle/>
            <a:p>
              <a:r>
                <a:rPr lang="en-US" sz="2801" dirty="0"/>
                <a:t>Analysis</a:t>
              </a:r>
              <a:endParaRPr lang="en-DK" sz="2801" dirty="0"/>
            </a:p>
          </p:txBody>
        </p:sp>
        <p:sp>
          <p:nvSpPr>
            <p:cNvPr id="10" name="TextBox 9">
              <a:extLst>
                <a:ext uri="{FF2B5EF4-FFF2-40B4-BE49-F238E27FC236}">
                  <a16:creationId xmlns:a16="http://schemas.microsoft.com/office/drawing/2014/main" id="{48C85CC2-E8F5-409E-BC47-EF4EBE95BB83}"/>
                </a:ext>
              </a:extLst>
            </p:cNvPr>
            <p:cNvSpPr txBox="1"/>
            <p:nvPr/>
          </p:nvSpPr>
          <p:spPr>
            <a:xfrm>
              <a:off x="2103976" y="5017572"/>
              <a:ext cx="1617751" cy="523348"/>
            </a:xfrm>
            <a:prstGeom prst="rect">
              <a:avLst/>
            </a:prstGeom>
            <a:noFill/>
            <a:ln>
              <a:solidFill>
                <a:schemeClr val="accent1"/>
              </a:solidFill>
            </a:ln>
          </p:spPr>
          <p:txBody>
            <a:bodyPr wrap="none" rtlCol="0">
              <a:spAutoFit/>
            </a:bodyPr>
            <a:lstStyle/>
            <a:p>
              <a:r>
                <a:rPr lang="en-US" sz="2801" dirty="0"/>
                <a:t>Collecting</a:t>
              </a:r>
              <a:endParaRPr lang="en-DK" sz="2801" dirty="0"/>
            </a:p>
          </p:txBody>
        </p:sp>
        <p:sp>
          <p:nvSpPr>
            <p:cNvPr id="12" name="TextBox 11">
              <a:extLst>
                <a:ext uri="{FF2B5EF4-FFF2-40B4-BE49-F238E27FC236}">
                  <a16:creationId xmlns:a16="http://schemas.microsoft.com/office/drawing/2014/main" id="{67891B74-B871-4514-8BA5-3D1DCF0D5DCA}"/>
                </a:ext>
              </a:extLst>
            </p:cNvPr>
            <p:cNvSpPr txBox="1"/>
            <p:nvPr/>
          </p:nvSpPr>
          <p:spPr>
            <a:xfrm>
              <a:off x="4997262" y="5017572"/>
              <a:ext cx="1199559" cy="523348"/>
            </a:xfrm>
            <a:prstGeom prst="rect">
              <a:avLst/>
            </a:prstGeom>
            <a:noFill/>
            <a:ln>
              <a:solidFill>
                <a:schemeClr val="accent1"/>
              </a:solidFill>
            </a:ln>
          </p:spPr>
          <p:txBody>
            <a:bodyPr wrap="none" rtlCol="0">
              <a:spAutoFit/>
            </a:bodyPr>
            <a:lstStyle/>
            <a:p>
              <a:r>
                <a:rPr lang="en-US" sz="2801" dirty="0"/>
                <a:t>Record</a:t>
              </a:r>
              <a:endParaRPr lang="en-DK" sz="2801" dirty="0"/>
            </a:p>
          </p:txBody>
        </p:sp>
        <p:cxnSp>
          <p:nvCxnSpPr>
            <p:cNvPr id="4" name="Straight Arrow Connector 3">
              <a:extLst>
                <a:ext uri="{FF2B5EF4-FFF2-40B4-BE49-F238E27FC236}">
                  <a16:creationId xmlns:a16="http://schemas.microsoft.com/office/drawing/2014/main" id="{0FAAE9B2-9DF0-408C-8FC3-F7677E518B9E}"/>
                </a:ext>
              </a:extLst>
            </p:cNvPr>
            <p:cNvCxnSpPr>
              <a:stCxn id="10" idx="3"/>
              <a:endCxn id="12" idx="1"/>
            </p:cNvCxnSpPr>
            <p:nvPr/>
          </p:nvCxnSpPr>
          <p:spPr>
            <a:xfrm>
              <a:off x="3721727" y="5279246"/>
              <a:ext cx="1275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CCFE7F-C354-49F4-8FF7-5C5F933AC78A}"/>
                </a:ext>
              </a:extLst>
            </p:cNvPr>
            <p:cNvCxnSpPr>
              <a:stCxn id="12" idx="3"/>
              <a:endCxn id="7" idx="1"/>
            </p:cNvCxnSpPr>
            <p:nvPr/>
          </p:nvCxnSpPr>
          <p:spPr>
            <a:xfrm>
              <a:off x="6196821" y="5279246"/>
              <a:ext cx="1223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82C57863-0ED7-42AE-913F-404AA7C69345}"/>
                </a:ext>
              </a:extLst>
            </p:cNvPr>
            <p:cNvCxnSpPr>
              <a:stCxn id="7" idx="2"/>
              <a:endCxn id="10" idx="2"/>
            </p:cNvCxnSpPr>
            <p:nvPr/>
          </p:nvCxnSpPr>
          <p:spPr>
            <a:xfrm rot="5400000">
              <a:off x="5505992" y="2947781"/>
              <a:ext cx="12700" cy="518627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001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175" cy="685958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2EFE94F-6910-4579-8F34-3E8D33F90E96}"/>
              </a:ext>
            </a:extLst>
          </p:cNvPr>
          <p:cNvSpPr>
            <a:spLocks noGrp="1"/>
          </p:cNvSpPr>
          <p:nvPr>
            <p:ph type="title"/>
          </p:nvPr>
        </p:nvSpPr>
        <p:spPr>
          <a:xfrm>
            <a:off x="728852" y="1422729"/>
            <a:ext cx="5368735" cy="2388152"/>
          </a:xfrm>
        </p:spPr>
        <p:txBody>
          <a:bodyPr vert="horz" lIns="91440" tIns="45720" rIns="91440" bIns="45720" rtlCol="0" anchor="b">
            <a:normAutofit/>
          </a:bodyPr>
          <a:lstStyle/>
          <a:p>
            <a:pPr defTabSz="914400"/>
            <a:r>
              <a:rPr lang="en-US" sz="5000" kern="1200">
                <a:latin typeface="+mj-lt"/>
                <a:ea typeface="+mj-ea"/>
                <a:cs typeface="+mj-cs"/>
              </a:rPr>
              <a:t>Hunting evil…</a:t>
            </a:r>
          </a:p>
        </p:txBody>
      </p:sp>
      <p:sp>
        <p:nvSpPr>
          <p:cNvPr id="73" name="Rectangle 7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5735" y="638996"/>
            <a:ext cx="5506883" cy="547691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xt&#10;&#10;Description automatically generated">
            <a:extLst>
              <a:ext uri="{FF2B5EF4-FFF2-40B4-BE49-F238E27FC236}">
                <a16:creationId xmlns:a16="http://schemas.microsoft.com/office/drawing/2014/main" id="{E2DD36EB-F3CC-477A-B4EF-F30D671A93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8270" y="1056547"/>
            <a:ext cx="4641811" cy="4641811"/>
          </a:xfrm>
          <a:prstGeom prst="rect">
            <a:avLst/>
          </a:prstGeom>
          <a:noFill/>
        </p:spPr>
      </p:pic>
      <p:sp>
        <p:nvSpPr>
          <p:cNvPr id="5" name="TextBox 4">
            <a:extLst>
              <a:ext uri="{FF2B5EF4-FFF2-40B4-BE49-F238E27FC236}">
                <a16:creationId xmlns:a16="http://schemas.microsoft.com/office/drawing/2014/main" id="{EF523F8F-7FC9-4E0D-8D00-4E94719437B6}"/>
              </a:ext>
            </a:extLst>
          </p:cNvPr>
          <p:cNvSpPr txBox="1"/>
          <p:nvPr/>
        </p:nvSpPr>
        <p:spPr>
          <a:xfrm>
            <a:off x="1708792" y="512585"/>
            <a:ext cx="184774" cy="461772"/>
          </a:xfrm>
          <a:prstGeom prst="rect">
            <a:avLst/>
          </a:prstGeom>
          <a:noFill/>
        </p:spPr>
        <p:txBody>
          <a:bodyPr wrap="none" rtlCol="0">
            <a:spAutoFit/>
          </a:bodyPr>
          <a:lstStyle/>
          <a:p>
            <a:endParaRPr lang="en-DK" dirty="0"/>
          </a:p>
        </p:txBody>
      </p:sp>
    </p:spTree>
    <p:extLst>
      <p:ext uri="{BB962C8B-B14F-4D97-AF65-F5344CB8AC3E}">
        <p14:creationId xmlns:p14="http://schemas.microsoft.com/office/powerpoint/2010/main" val="1392637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36270D-94F3-41D3-A693-4EDB4816A5B0}"/>
              </a:ext>
            </a:extLst>
          </p:cNvPr>
          <p:cNvSpPr>
            <a:spLocks noGrp="1"/>
          </p:cNvSpPr>
          <p:nvPr>
            <p:ph type="title"/>
          </p:nvPr>
        </p:nvSpPr>
        <p:spPr/>
        <p:txBody>
          <a:bodyPr/>
          <a:lstStyle/>
          <a:p>
            <a:r>
              <a:rPr lang="en-US" dirty="0"/>
              <a:t>Important Points</a:t>
            </a:r>
            <a:endParaRPr lang="en-DK" dirty="0"/>
          </a:p>
        </p:txBody>
      </p:sp>
      <p:sp>
        <p:nvSpPr>
          <p:cNvPr id="6" name="Content Placeholder 5">
            <a:extLst>
              <a:ext uri="{FF2B5EF4-FFF2-40B4-BE49-F238E27FC236}">
                <a16:creationId xmlns:a16="http://schemas.microsoft.com/office/drawing/2014/main" id="{E16E441A-7FDB-477D-92F4-E6BB778D09E4}"/>
              </a:ext>
            </a:extLst>
          </p:cNvPr>
          <p:cNvSpPr>
            <a:spLocks noGrp="1"/>
          </p:cNvSpPr>
          <p:nvPr>
            <p:ph idx="1"/>
          </p:nvPr>
        </p:nvSpPr>
        <p:spPr>
          <a:effectLst/>
        </p:spPr>
        <p:txBody>
          <a:bodyPr/>
          <a:lstStyle/>
          <a:p>
            <a:pPr marL="36907" indent="0">
              <a:buNone/>
            </a:pPr>
            <a:r>
              <a:rPr lang="en-US" dirty="0">
                <a:effectLst/>
              </a:rPr>
              <a:t>Lets take a quick look at RE&amp;CT and ensure we are prepared for the incident…</a:t>
            </a:r>
          </a:p>
          <a:p>
            <a:pPr marL="36907" indent="0">
              <a:buNone/>
            </a:pPr>
            <a:endParaRPr lang="en-US" dirty="0">
              <a:effectLst/>
            </a:endParaRPr>
          </a:p>
          <a:p>
            <a:pPr marL="36907" indent="0">
              <a:buNone/>
            </a:pPr>
            <a:r>
              <a:rPr lang="en-US" dirty="0">
                <a:effectLst/>
              </a:rPr>
              <a:t>What don’t we have available to use…</a:t>
            </a:r>
          </a:p>
          <a:p>
            <a:pPr marL="36907" indent="0">
              <a:buNone/>
            </a:pPr>
            <a:endParaRPr lang="en-US" dirty="0">
              <a:effectLst/>
            </a:endParaRPr>
          </a:p>
          <a:p>
            <a:pPr marL="36907" indent="0">
              <a:buNone/>
            </a:pPr>
            <a:r>
              <a:rPr lang="en-US" dirty="0">
                <a:effectLst/>
              </a:rPr>
              <a:t>None of the items in yellow</a:t>
            </a:r>
          </a:p>
          <a:p>
            <a:pPr marL="36907" indent="0">
              <a:buNone/>
            </a:pPr>
            <a:r>
              <a:rPr lang="en-US" dirty="0">
                <a:effectLst/>
              </a:rPr>
              <a:t>No host, firewall, AD (domain controller), IDS, AV logs</a:t>
            </a:r>
          </a:p>
          <a:p>
            <a:pPr marL="36907" indent="0">
              <a:buNone/>
            </a:pPr>
            <a:endParaRPr lang="en-US" dirty="0"/>
          </a:p>
          <a:p>
            <a:pPr marL="36907" indent="0">
              <a:buNone/>
            </a:pPr>
            <a:endParaRPr lang="en-US" dirty="0"/>
          </a:p>
          <a:p>
            <a:pPr marL="36907" indent="0">
              <a:buNone/>
            </a:pPr>
            <a:endParaRPr lang="en-US" dirty="0"/>
          </a:p>
          <a:p>
            <a:endParaRPr lang="en-DK" dirty="0"/>
          </a:p>
        </p:txBody>
      </p:sp>
      <p:pic>
        <p:nvPicPr>
          <p:cNvPr id="7" name="Picture 6">
            <a:extLst>
              <a:ext uri="{FF2B5EF4-FFF2-40B4-BE49-F238E27FC236}">
                <a16:creationId xmlns:a16="http://schemas.microsoft.com/office/drawing/2014/main" id="{9736C27E-E749-4029-BB89-198D98DCE700}"/>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9676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0" y="92630"/>
            <a:ext cx="10356159" cy="970675"/>
          </a:xfrm>
        </p:spPr>
        <p:txBody>
          <a:bodyPr/>
          <a:lstStyle/>
          <a:p>
            <a:r>
              <a:rPr lang="en-US" dirty="0"/>
              <a:t>Stage 3 Exercise 1</a:t>
            </a:r>
            <a:endParaRPr lang="en-DK" dirty="0"/>
          </a:p>
        </p:txBody>
      </p:sp>
      <p:sp>
        <p:nvSpPr>
          <p:cNvPr id="6" name="Content Placeholder 5">
            <a:extLst>
              <a:ext uri="{FF2B5EF4-FFF2-40B4-BE49-F238E27FC236}">
                <a16:creationId xmlns:a16="http://schemas.microsoft.com/office/drawing/2014/main" id="{9E821F32-DEC1-49E4-A859-6CB399CAA109}"/>
              </a:ext>
            </a:extLst>
          </p:cNvPr>
          <p:cNvSpPr>
            <a:spLocks noGrp="1"/>
          </p:cNvSpPr>
          <p:nvPr>
            <p:ph idx="1"/>
          </p:nvPr>
        </p:nvSpPr>
        <p:spPr>
          <a:effectLst/>
        </p:spPr>
        <p:txBody>
          <a:bodyPr>
            <a:normAutofit/>
          </a:bodyPr>
          <a:lstStyle/>
          <a:p>
            <a:pPr marL="72915" indent="0">
              <a:buNone/>
            </a:pPr>
            <a:r>
              <a:rPr lang="en-US" sz="1800" dirty="0"/>
              <a:t>In your groups, using the RE&amp;CT framework and information from the previous slide spend 15 minutes discussing how you would answer these two questions…</a:t>
            </a:r>
          </a:p>
          <a:p>
            <a:pPr marL="72915" indent="0">
              <a:buNone/>
            </a:pPr>
            <a:endParaRPr lang="en-US" sz="1800" dirty="0"/>
          </a:p>
          <a:p>
            <a:pPr marL="530206" indent="-457291"/>
            <a:r>
              <a:rPr lang="en-US" sz="1800" dirty="0"/>
              <a:t>Is the host showing signs of C2 or is this a false positive?</a:t>
            </a:r>
          </a:p>
          <a:p>
            <a:pPr marL="530206" indent="-457291"/>
            <a:r>
              <a:rPr lang="en-US" sz="1800" dirty="0"/>
              <a:t>Is it only one user who is infected?</a:t>
            </a:r>
          </a:p>
          <a:p>
            <a:pPr marL="72915" indent="0">
              <a:buNone/>
            </a:pPr>
            <a:endParaRPr lang="en-US" sz="1800" dirty="0"/>
          </a:p>
          <a:p>
            <a:pPr marL="72915" indent="0">
              <a:buNone/>
            </a:pPr>
            <a:r>
              <a:rPr lang="en-US" sz="1800" dirty="0"/>
              <a:t>Hint: Use both the preparation and identification section…</a:t>
            </a:r>
          </a:p>
          <a:p>
            <a:pPr marL="72915" indent="0">
              <a:buNone/>
            </a:pPr>
            <a:r>
              <a:rPr lang="en-US" sz="1800" dirty="0"/>
              <a:t>2</a:t>
            </a:r>
            <a:r>
              <a:rPr lang="en-US" sz="1800" baseline="30000" dirty="0"/>
              <a:t>nd</a:t>
            </a:r>
            <a:r>
              <a:rPr lang="en-US" sz="1800" dirty="0"/>
              <a:t> hint: Remember your alert source ;)</a:t>
            </a:r>
          </a:p>
          <a:p>
            <a:pPr marL="72915" indent="0">
              <a:buNone/>
            </a:pPr>
            <a:endParaRPr lang="en-US" sz="1800"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graphicFrame>
        <p:nvGraphicFramePr>
          <p:cNvPr id="5" name="Table 4">
            <a:extLst>
              <a:ext uri="{FF2B5EF4-FFF2-40B4-BE49-F238E27FC236}">
                <a16:creationId xmlns:a16="http://schemas.microsoft.com/office/drawing/2014/main" id="{057B4BD7-7B46-4857-B73F-C41F40F64235}"/>
              </a:ext>
            </a:extLst>
          </p:cNvPr>
          <p:cNvGraphicFramePr>
            <a:graphicFrameLocks noGrp="1"/>
          </p:cNvGraphicFramePr>
          <p:nvPr/>
        </p:nvGraphicFramePr>
        <p:xfrm>
          <a:off x="7688629" y="3363104"/>
          <a:ext cx="4163388" cy="2433179"/>
        </p:xfrm>
        <a:graphic>
          <a:graphicData uri="http://schemas.openxmlformats.org/drawingml/2006/table">
            <a:tbl>
              <a:tblPr firstRow="1" bandRow="1">
                <a:tableStyleId>{69CF1AB2-1976-4502-BF36-3FF5EA218861}</a:tableStyleId>
              </a:tblPr>
              <a:tblGrid>
                <a:gridCol w="2041237">
                  <a:extLst>
                    <a:ext uri="{9D8B030D-6E8A-4147-A177-3AD203B41FA5}">
                      <a16:colId xmlns:a16="http://schemas.microsoft.com/office/drawing/2014/main" val="1376281209"/>
                    </a:ext>
                  </a:extLst>
                </a:gridCol>
                <a:gridCol w="2122151">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2753526255"/>
                  </a:ext>
                </a:extLst>
              </a:tr>
              <a:tr h="347597">
                <a:tc>
                  <a:txBody>
                    <a:bodyPr/>
                    <a:lstStyle/>
                    <a:p>
                      <a:r>
                        <a:rPr lang="en-US" sz="1400" dirty="0"/>
                        <a:t>Notes</a:t>
                      </a:r>
                      <a:endParaRPr lang="en-DK" sz="1400" dirty="0"/>
                    </a:p>
                  </a:txBody>
                  <a:tcPr marL="91461" marR="91461" marT="45731" marB="45731"/>
                </a:tc>
                <a:tc>
                  <a:txBody>
                    <a:bodyPr/>
                    <a:lstStyle/>
                    <a:p>
                      <a:r>
                        <a:rPr lang="en-US" sz="1400" dirty="0"/>
                        <a:t>Malicious domain visited</a:t>
                      </a:r>
                      <a:endParaRPr lang="en-DK" sz="1400" dirty="0"/>
                    </a:p>
                  </a:txBody>
                  <a:tcPr marL="91461" marR="91461" marT="45731" marB="45731"/>
                </a:tc>
                <a:extLst>
                  <a:ext uri="{0D108BD9-81ED-4DB2-BD59-A6C34878D82A}">
                    <a16:rowId xmlns:a16="http://schemas.microsoft.com/office/drawing/2014/main" val="3414386413"/>
                  </a:ext>
                </a:extLst>
              </a:tr>
            </a:tbl>
          </a:graphicData>
        </a:graphic>
      </p:graphicFrame>
    </p:spTree>
    <p:extLst>
      <p:ext uri="{BB962C8B-B14F-4D97-AF65-F5344CB8AC3E}">
        <p14:creationId xmlns:p14="http://schemas.microsoft.com/office/powerpoint/2010/main" val="8687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01382" y="96372"/>
            <a:ext cx="10356159" cy="970675"/>
          </a:xfrm>
        </p:spPr>
        <p:txBody>
          <a:bodyPr/>
          <a:lstStyle/>
          <a:p>
            <a:r>
              <a:rPr lang="en-US" dirty="0"/>
              <a:t>Stage 3 Exercise 1 Answers</a:t>
            </a:r>
            <a:endParaRPr lang="en-DK" dirty="0"/>
          </a:p>
        </p:txBody>
      </p:sp>
      <p:sp>
        <p:nvSpPr>
          <p:cNvPr id="6" name="Content Placeholder 5">
            <a:extLst>
              <a:ext uri="{FF2B5EF4-FFF2-40B4-BE49-F238E27FC236}">
                <a16:creationId xmlns:a16="http://schemas.microsoft.com/office/drawing/2014/main" id="{9E821F32-DEC1-49E4-A859-6CB399CAA109}"/>
              </a:ext>
            </a:extLst>
          </p:cNvPr>
          <p:cNvSpPr>
            <a:spLocks noGrp="1"/>
          </p:cNvSpPr>
          <p:nvPr>
            <p:ph idx="1"/>
          </p:nvPr>
        </p:nvSpPr>
        <p:spPr>
          <a:effectLst/>
        </p:spPr>
        <p:txBody>
          <a:bodyPr>
            <a:normAutofit/>
          </a:bodyPr>
          <a:lstStyle/>
          <a:p>
            <a:pPr marL="530206" indent="-457291"/>
            <a:r>
              <a:rPr lang="en-US" sz="2000" dirty="0"/>
              <a:t>Is the host showing signs of C2 or is this a false positive?</a:t>
            </a:r>
          </a:p>
          <a:p>
            <a:pPr marL="72915" indent="0">
              <a:buNone/>
            </a:pPr>
            <a:r>
              <a:rPr lang="en-US" sz="2000" dirty="0"/>
              <a:t>We know that we have access to HTTP logs and we know that the communication to the C2 is happening via HTTP as the alert came from the proxy server. So we could analyze these logs to look for telltale signs of C2 beaconing.</a:t>
            </a:r>
          </a:p>
          <a:p>
            <a:pPr marL="72915" indent="0">
              <a:buNone/>
            </a:pPr>
            <a:endParaRPr lang="en-US" sz="2000" dirty="0"/>
          </a:p>
          <a:p>
            <a:pPr marL="72915" indent="0">
              <a:buNone/>
            </a:pPr>
            <a:endParaRPr lang="en-US" sz="2000" dirty="0"/>
          </a:p>
          <a:p>
            <a:pPr marL="72915" indent="0">
              <a:buNone/>
            </a:pPr>
            <a:endParaRPr lang="en-US" sz="2000" dirty="0"/>
          </a:p>
          <a:p>
            <a:pPr marL="72915" indent="0">
              <a:buNone/>
            </a:pPr>
            <a:endParaRPr lang="en-US" sz="2000" dirty="0"/>
          </a:p>
          <a:p>
            <a:pPr marL="72915" indent="0">
              <a:buNone/>
            </a:pPr>
            <a:r>
              <a:rPr lang="en-US" sz="2000" dirty="0"/>
              <a:t>In this case no, there was no sign of C2, which is odd right? If the alert said so…</a:t>
            </a:r>
          </a:p>
          <a:p>
            <a:pPr marL="72915" indent="0">
              <a:buNone/>
            </a:pPr>
            <a:r>
              <a:rPr lang="en-US" sz="2000" dirty="0"/>
              <a:t>But it was confirmed to be </a:t>
            </a:r>
            <a:r>
              <a:rPr lang="en-US" sz="2000" dirty="0" err="1"/>
              <a:t>BitsAdmin</a:t>
            </a:r>
            <a:r>
              <a:rPr lang="en-US" sz="2000" dirty="0"/>
              <a:t> on the host calling out to the C2 domain.</a:t>
            </a:r>
          </a:p>
          <a:p>
            <a:pPr marL="530206" indent="-457291"/>
            <a:endParaRPr lang="en-US" sz="2000" dirty="0"/>
          </a:p>
          <a:p>
            <a:pPr marL="72915" indent="0">
              <a:buNone/>
            </a:pPr>
            <a:endParaRPr lang="en-US" sz="2000"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pic>
        <p:nvPicPr>
          <p:cNvPr id="1026" name="Picture 2" descr="Detect Network Beaconing with Flare, Elastic Stack, and Intrusion Detection  Systems | by Austin Taylor | Medium">
            <a:extLst>
              <a:ext uri="{FF2B5EF4-FFF2-40B4-BE49-F238E27FC236}">
                <a16:creationId xmlns:a16="http://schemas.microsoft.com/office/drawing/2014/main" id="{25544A10-B3AD-4265-847C-D02CC2CF3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399" y="3344050"/>
            <a:ext cx="7986094" cy="138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3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81062" y="101741"/>
            <a:ext cx="10356159" cy="970675"/>
          </a:xfrm>
        </p:spPr>
        <p:txBody>
          <a:bodyPr/>
          <a:lstStyle/>
          <a:p>
            <a:r>
              <a:rPr lang="en-US" dirty="0"/>
              <a:t>Stage 3 Exercise 1 Answers</a:t>
            </a:r>
            <a:endParaRPr lang="en-DK" dirty="0"/>
          </a:p>
        </p:txBody>
      </p:sp>
      <p:sp>
        <p:nvSpPr>
          <p:cNvPr id="6" name="Content Placeholder 5">
            <a:extLst>
              <a:ext uri="{FF2B5EF4-FFF2-40B4-BE49-F238E27FC236}">
                <a16:creationId xmlns:a16="http://schemas.microsoft.com/office/drawing/2014/main" id="{9E821F32-DEC1-49E4-A859-6CB399CAA109}"/>
              </a:ext>
            </a:extLst>
          </p:cNvPr>
          <p:cNvSpPr>
            <a:spLocks noGrp="1"/>
          </p:cNvSpPr>
          <p:nvPr>
            <p:ph idx="1"/>
          </p:nvPr>
        </p:nvSpPr>
        <p:spPr>
          <a:effectLst/>
        </p:spPr>
        <p:txBody>
          <a:bodyPr>
            <a:normAutofit fontScale="92500" lnSpcReduction="20000"/>
          </a:bodyPr>
          <a:lstStyle/>
          <a:p>
            <a:pPr marL="415883" indent="-342969"/>
            <a:r>
              <a:rPr lang="en-US" dirty="0"/>
              <a:t>Is it only one user who is infected?</a:t>
            </a:r>
          </a:p>
          <a:p>
            <a:pPr marL="72915" indent="0">
              <a:buNone/>
            </a:pPr>
            <a:r>
              <a:rPr lang="en-US" dirty="0"/>
              <a:t>In this case you could analyze both DNS logs, or HTTP proxy logs to look for other hosts communicating with the C2 domain.</a:t>
            </a:r>
          </a:p>
          <a:p>
            <a:pPr marL="72915" indent="0">
              <a:buNone/>
            </a:pPr>
            <a:endParaRPr lang="en-US" dirty="0"/>
          </a:p>
          <a:p>
            <a:pPr marL="72915" indent="0">
              <a:buNone/>
            </a:pPr>
            <a:r>
              <a:rPr lang="en-US" b="1" u="sng" dirty="0"/>
              <a:t>RA_2113_list_hosts_communicated_with_external_domain</a:t>
            </a:r>
          </a:p>
          <a:p>
            <a:pPr marL="72915" indent="0">
              <a:buNone/>
            </a:pPr>
            <a:endParaRPr lang="en-US" b="1" u="sng" dirty="0"/>
          </a:p>
          <a:p>
            <a:pPr marL="72915" indent="0">
              <a:buNone/>
            </a:pPr>
            <a:r>
              <a:rPr lang="en-US" dirty="0"/>
              <a:t>In this case the answer was yes, it was only one host communicating with the external domain</a:t>
            </a:r>
          </a:p>
          <a:p>
            <a:pPr marL="72915" indent="0">
              <a:buNone/>
            </a:pPr>
            <a:endParaRPr lang="en-US" dirty="0"/>
          </a:p>
          <a:p>
            <a:pPr marL="72915" indent="0">
              <a:buNone/>
            </a:pPr>
            <a:r>
              <a:rPr lang="en-US" dirty="0"/>
              <a:t>Bonus question: Why might it not have been enough to rely solely on HTTP proxy logs?</a:t>
            </a:r>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413795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92B6-0732-4877-BD13-EC39732F85AF}"/>
              </a:ext>
            </a:extLst>
          </p:cNvPr>
          <p:cNvSpPr>
            <a:spLocks noGrp="1"/>
          </p:cNvSpPr>
          <p:nvPr>
            <p:ph type="title"/>
          </p:nvPr>
        </p:nvSpPr>
        <p:spPr/>
        <p:txBody>
          <a:bodyPr/>
          <a:lstStyle/>
          <a:p>
            <a:r>
              <a:rPr lang="en-US" dirty="0"/>
              <a:t>But…</a:t>
            </a:r>
            <a:endParaRPr lang="en-DK" dirty="0"/>
          </a:p>
        </p:txBody>
      </p:sp>
      <p:sp>
        <p:nvSpPr>
          <p:cNvPr id="3" name="Content Placeholder 2">
            <a:extLst>
              <a:ext uri="{FF2B5EF4-FFF2-40B4-BE49-F238E27FC236}">
                <a16:creationId xmlns:a16="http://schemas.microsoft.com/office/drawing/2014/main" id="{65CD6A8D-7F5A-42BF-A1FC-9D45C112DD36}"/>
              </a:ext>
            </a:extLst>
          </p:cNvPr>
          <p:cNvSpPr>
            <a:spLocks noGrp="1"/>
          </p:cNvSpPr>
          <p:nvPr>
            <p:ph idx="1"/>
          </p:nvPr>
        </p:nvSpPr>
        <p:spPr>
          <a:effectLst/>
        </p:spPr>
        <p:txBody>
          <a:bodyPr/>
          <a:lstStyle/>
          <a:p>
            <a:pPr marL="36907" indent="0">
              <a:buNone/>
            </a:pPr>
            <a:r>
              <a:rPr lang="en-US" dirty="0"/>
              <a:t>Can we for certain confirm that another user isn’t affected? If we are dealing with C2 traffic, what if there is another domain in use?</a:t>
            </a:r>
          </a:p>
          <a:p>
            <a:pPr marL="36907" indent="0">
              <a:buNone/>
            </a:pPr>
            <a:endParaRPr lang="en-US" dirty="0"/>
          </a:p>
          <a:p>
            <a:pPr marL="36907" indent="0">
              <a:buNone/>
            </a:pPr>
            <a:r>
              <a:rPr lang="en-US" dirty="0"/>
              <a:t>Finding out exactly how the user got infected, is key to being able to tell if another user is infected.</a:t>
            </a:r>
          </a:p>
          <a:p>
            <a:pPr marL="36907" indent="0">
              <a:buNone/>
            </a:pPr>
            <a:r>
              <a:rPr lang="en-US" dirty="0"/>
              <a:t>This is one of the pitfalls in incident response, we must take into account all possibilities..</a:t>
            </a:r>
          </a:p>
          <a:p>
            <a:pPr marL="36907" indent="0">
              <a:buNone/>
            </a:pPr>
            <a:endParaRPr lang="en-US" dirty="0"/>
          </a:p>
        </p:txBody>
      </p:sp>
      <p:pic>
        <p:nvPicPr>
          <p:cNvPr id="4" name="Picture 3">
            <a:extLst>
              <a:ext uri="{FF2B5EF4-FFF2-40B4-BE49-F238E27FC236}">
                <a16:creationId xmlns:a16="http://schemas.microsoft.com/office/drawing/2014/main" id="{6F6F62B8-6DCD-464B-A1E6-3D87636ABEC8}"/>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08133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 MITRE ATT&amp;CK Framework</a:t>
            </a:r>
            <a:endParaRPr lang="en-DK" dirty="0"/>
          </a:p>
        </p:txBody>
      </p:sp>
      <p:sp>
        <p:nvSpPr>
          <p:cNvPr id="5" name="Content Placeholder 4">
            <a:extLst>
              <a:ext uri="{FF2B5EF4-FFF2-40B4-BE49-F238E27FC236}">
                <a16:creationId xmlns:a16="http://schemas.microsoft.com/office/drawing/2014/main" id="{E1AD7CB9-3E15-4211-9D4F-F0E0CF3D9C9A}"/>
              </a:ext>
            </a:extLst>
          </p:cNvPr>
          <p:cNvSpPr>
            <a:spLocks noGrp="1"/>
          </p:cNvSpPr>
          <p:nvPr>
            <p:ph sz="half" idx="1"/>
          </p:nvPr>
        </p:nvSpPr>
        <p:spPr>
          <a:effectLst/>
        </p:spPr>
        <p:txBody>
          <a:bodyPr/>
          <a:lstStyle/>
          <a:p>
            <a:r>
              <a:rPr lang="en-US" dirty="0"/>
              <a:t>Knowledge base of known attack vectors/patterns</a:t>
            </a:r>
          </a:p>
          <a:p>
            <a:r>
              <a:rPr lang="en-US" dirty="0"/>
              <a:t>Widely accepted as the industry standard for intrusion analysis</a:t>
            </a:r>
          </a:p>
          <a:p>
            <a:r>
              <a:rPr lang="en-US" dirty="0"/>
              <a:t>Maintained by the MITRE Corporation</a:t>
            </a:r>
            <a:endParaRPr lang="en-DK" dirty="0"/>
          </a:p>
        </p:txBody>
      </p:sp>
      <p:sp>
        <p:nvSpPr>
          <p:cNvPr id="6" name="Content Placeholder 5">
            <a:extLst>
              <a:ext uri="{FF2B5EF4-FFF2-40B4-BE49-F238E27FC236}">
                <a16:creationId xmlns:a16="http://schemas.microsoft.com/office/drawing/2014/main" id="{5F9A9A0C-03D0-407F-A92C-57F185762B4E}"/>
              </a:ext>
            </a:extLst>
          </p:cNvPr>
          <p:cNvSpPr>
            <a:spLocks noGrp="1"/>
          </p:cNvSpPr>
          <p:nvPr>
            <p:ph sz="half" idx="2"/>
          </p:nvPr>
        </p:nvSpPr>
        <p:spPr>
          <a:effectLst/>
        </p:spPr>
        <p:txBody>
          <a:bodyPr/>
          <a:lstStyle/>
          <a:p>
            <a:pPr marL="36907" indent="0">
              <a:buNone/>
            </a:pPr>
            <a:r>
              <a:rPr lang="en-US" dirty="0"/>
              <a:t>How can we use MITRE ATT&amp;CK to help us find the initial infection source?</a:t>
            </a:r>
          </a:p>
          <a:p>
            <a:pPr marL="36907" indent="0">
              <a:buNone/>
            </a:pPr>
            <a:endParaRPr lang="en-US" dirty="0"/>
          </a:p>
          <a:p>
            <a:pPr marL="36907" indent="0">
              <a:buNone/>
            </a:pPr>
            <a:r>
              <a:rPr lang="en-US" dirty="0"/>
              <a:t>Lets do this live on a MITRE ATT&amp;CK layout…</a:t>
            </a:r>
            <a:endParaRPr lang="en-DK" dirty="0"/>
          </a:p>
        </p:txBody>
      </p:sp>
      <p:pic>
        <p:nvPicPr>
          <p:cNvPr id="8" name="Picture 7">
            <a:extLst>
              <a:ext uri="{FF2B5EF4-FFF2-40B4-BE49-F238E27FC236}">
                <a16:creationId xmlns:a16="http://schemas.microsoft.com/office/drawing/2014/main" id="{C1CEA25D-1FA7-4261-BFB5-8164A0F471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53" y="6078814"/>
            <a:ext cx="2178326" cy="4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2B98-C996-4F60-8B6A-07EDA5B96773}"/>
              </a:ext>
            </a:extLst>
          </p:cNvPr>
          <p:cNvSpPr>
            <a:spLocks noGrp="1"/>
          </p:cNvSpPr>
          <p:nvPr>
            <p:ph type="title"/>
          </p:nvPr>
        </p:nvSpPr>
        <p:spPr/>
        <p:txBody>
          <a:bodyPr/>
          <a:lstStyle/>
          <a:p>
            <a:r>
              <a:rPr lang="en-US" dirty="0"/>
              <a:t>MITRE ATT&amp;CK - Exercise</a:t>
            </a:r>
            <a:endParaRPr lang="en-DK" dirty="0"/>
          </a:p>
        </p:txBody>
      </p:sp>
      <p:sp>
        <p:nvSpPr>
          <p:cNvPr id="6" name="Content Placeholder 5">
            <a:extLst>
              <a:ext uri="{FF2B5EF4-FFF2-40B4-BE49-F238E27FC236}">
                <a16:creationId xmlns:a16="http://schemas.microsoft.com/office/drawing/2014/main" id="{1AA36D66-4ADC-425A-A602-8419735FF278}"/>
              </a:ext>
            </a:extLst>
          </p:cNvPr>
          <p:cNvSpPr>
            <a:spLocks noGrp="1"/>
          </p:cNvSpPr>
          <p:nvPr>
            <p:ph idx="1"/>
          </p:nvPr>
        </p:nvSpPr>
        <p:spPr>
          <a:effectLst/>
        </p:spPr>
        <p:txBody>
          <a:bodyPr>
            <a:normAutofit/>
          </a:bodyPr>
          <a:lstStyle/>
          <a:p>
            <a:pPr marL="36907" indent="0">
              <a:buNone/>
            </a:pPr>
            <a:r>
              <a:rPr lang="en-US" sz="1800" dirty="0"/>
              <a:t>Break up into your groups again, spend 10 minutes looking over the MITRE ATT&amp;CK framework and discuss based on the current information we have about this alert:-</a:t>
            </a:r>
          </a:p>
          <a:p>
            <a:pPr marL="494199" indent="-457291">
              <a:buFont typeface="+mj-lt"/>
              <a:buAutoNum type="arabicPeriod"/>
            </a:pPr>
            <a:r>
              <a:rPr lang="en-US" sz="1800" dirty="0"/>
              <a:t>Are there any techniques or sub techniques that we can already say are being used?</a:t>
            </a:r>
          </a:p>
          <a:p>
            <a:pPr marL="494199" indent="-457291">
              <a:buFont typeface="+mj-lt"/>
              <a:buAutoNum type="arabicPeriod"/>
            </a:pPr>
            <a:r>
              <a:rPr lang="en-US" sz="1800" dirty="0"/>
              <a:t>If yes, which ones and why?</a:t>
            </a:r>
          </a:p>
          <a:p>
            <a:pPr marL="36907" indent="0">
              <a:buNone/>
            </a:pPr>
            <a:endParaRPr lang="en-US" sz="1800" b="1" dirty="0"/>
          </a:p>
          <a:p>
            <a:pPr marL="36907" indent="0">
              <a:buNone/>
            </a:pPr>
            <a:endParaRPr lang="en-DK" sz="1800" dirty="0"/>
          </a:p>
        </p:txBody>
      </p:sp>
      <p:pic>
        <p:nvPicPr>
          <p:cNvPr id="5" name="Picture 4">
            <a:extLst>
              <a:ext uri="{FF2B5EF4-FFF2-40B4-BE49-F238E27FC236}">
                <a16:creationId xmlns:a16="http://schemas.microsoft.com/office/drawing/2014/main" id="{B992894A-E1CC-4854-840C-98FB6DA31497}"/>
              </a:ext>
            </a:extLst>
          </p:cNvPr>
          <p:cNvPicPr>
            <a:picLocks noChangeAspect="1"/>
          </p:cNvPicPr>
          <p:nvPr/>
        </p:nvPicPr>
        <p:blipFill>
          <a:blip r:embed="rId2"/>
          <a:stretch>
            <a:fillRect/>
          </a:stretch>
        </p:blipFill>
        <p:spPr>
          <a:xfrm>
            <a:off x="9288939" y="5153877"/>
            <a:ext cx="2651842" cy="2339226"/>
          </a:xfrm>
          <a:prstGeom prst="rect">
            <a:avLst/>
          </a:prstGeom>
        </p:spPr>
      </p:pic>
      <p:graphicFrame>
        <p:nvGraphicFramePr>
          <p:cNvPr id="7" name="Table 6">
            <a:extLst>
              <a:ext uri="{FF2B5EF4-FFF2-40B4-BE49-F238E27FC236}">
                <a16:creationId xmlns:a16="http://schemas.microsoft.com/office/drawing/2014/main" id="{96A9294F-E99E-406B-9C96-7803D7FED87A}"/>
              </a:ext>
            </a:extLst>
          </p:cNvPr>
          <p:cNvGraphicFramePr>
            <a:graphicFrameLocks noGrp="1"/>
          </p:cNvGraphicFramePr>
          <p:nvPr/>
        </p:nvGraphicFramePr>
        <p:xfrm>
          <a:off x="4010567" y="3664058"/>
          <a:ext cx="4163388" cy="2951459"/>
        </p:xfrm>
        <a:graphic>
          <a:graphicData uri="http://schemas.openxmlformats.org/drawingml/2006/table">
            <a:tbl>
              <a:tblPr firstRow="1" bandRow="1">
                <a:tableStyleId>{69CF1AB2-1976-4502-BF36-3FF5EA218861}</a:tableStyleId>
              </a:tblPr>
              <a:tblGrid>
                <a:gridCol w="2041237">
                  <a:extLst>
                    <a:ext uri="{9D8B030D-6E8A-4147-A177-3AD203B41FA5}">
                      <a16:colId xmlns:a16="http://schemas.microsoft.com/office/drawing/2014/main" val="1376281209"/>
                    </a:ext>
                  </a:extLst>
                </a:gridCol>
                <a:gridCol w="2122151">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1648155323"/>
                  </a:ext>
                </a:extLst>
              </a:tr>
              <a:tr h="518280">
                <a:tc>
                  <a:txBody>
                    <a:bodyPr/>
                    <a:lstStyle/>
                    <a:p>
                      <a:r>
                        <a:rPr lang="en-US" sz="1400" dirty="0"/>
                        <a:t>Notes</a:t>
                      </a:r>
                      <a:endParaRPr lang="en-DK" sz="1400" dirty="0"/>
                    </a:p>
                  </a:txBody>
                  <a:tcPr marL="91461" marR="91461" marT="45731" marB="45731"/>
                </a:tc>
                <a:tc>
                  <a:txBody>
                    <a:bodyPr/>
                    <a:lstStyle/>
                    <a:p>
                      <a:r>
                        <a:rPr lang="en-US" sz="1400" dirty="0"/>
                        <a:t>Malicious C2 domain visited</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735078566"/>
                  </a:ext>
                </a:extLst>
              </a:tr>
            </a:tbl>
          </a:graphicData>
        </a:graphic>
      </p:graphicFrame>
    </p:spTree>
    <p:extLst>
      <p:ext uri="{BB962C8B-B14F-4D97-AF65-F5344CB8AC3E}">
        <p14:creationId xmlns:p14="http://schemas.microsoft.com/office/powerpoint/2010/main" val="79506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2B98-C996-4F60-8B6A-07EDA5B96773}"/>
              </a:ext>
            </a:extLst>
          </p:cNvPr>
          <p:cNvSpPr>
            <a:spLocks noGrp="1"/>
          </p:cNvSpPr>
          <p:nvPr>
            <p:ph type="title"/>
          </p:nvPr>
        </p:nvSpPr>
        <p:spPr/>
        <p:txBody>
          <a:bodyPr/>
          <a:lstStyle/>
          <a:p>
            <a:r>
              <a:rPr lang="en-US" dirty="0"/>
              <a:t>MITRE ATT&amp;CK – Exercise Answer</a:t>
            </a:r>
            <a:endParaRPr lang="en-DK" dirty="0"/>
          </a:p>
        </p:txBody>
      </p:sp>
      <p:sp>
        <p:nvSpPr>
          <p:cNvPr id="6" name="Content Placeholder 5">
            <a:extLst>
              <a:ext uri="{FF2B5EF4-FFF2-40B4-BE49-F238E27FC236}">
                <a16:creationId xmlns:a16="http://schemas.microsoft.com/office/drawing/2014/main" id="{1AA36D66-4ADC-425A-A602-8419735FF278}"/>
              </a:ext>
            </a:extLst>
          </p:cNvPr>
          <p:cNvSpPr>
            <a:spLocks noGrp="1"/>
          </p:cNvSpPr>
          <p:nvPr>
            <p:ph sz="half" idx="1"/>
          </p:nvPr>
        </p:nvSpPr>
        <p:spPr/>
        <p:txBody>
          <a:bodyPr/>
          <a:lstStyle/>
          <a:p>
            <a:pPr marL="36907" indent="0">
              <a:buNone/>
            </a:pPr>
            <a:endParaRPr lang="en-US" b="1" dirty="0"/>
          </a:p>
          <a:p>
            <a:pPr marL="36907" indent="0">
              <a:buNone/>
            </a:pPr>
            <a:endParaRPr lang="en-DK" dirty="0"/>
          </a:p>
        </p:txBody>
      </p:sp>
      <p:sp>
        <p:nvSpPr>
          <p:cNvPr id="3" name="Content Placeholder 2">
            <a:extLst>
              <a:ext uri="{FF2B5EF4-FFF2-40B4-BE49-F238E27FC236}">
                <a16:creationId xmlns:a16="http://schemas.microsoft.com/office/drawing/2014/main" id="{331A2D52-13BB-4815-9C54-6D465EE77837}"/>
              </a:ext>
            </a:extLst>
          </p:cNvPr>
          <p:cNvSpPr>
            <a:spLocks noGrp="1"/>
          </p:cNvSpPr>
          <p:nvPr>
            <p:ph sz="half" idx="2"/>
          </p:nvPr>
        </p:nvSpPr>
        <p:spPr>
          <a:effectLst/>
        </p:spPr>
        <p:txBody>
          <a:bodyPr/>
          <a:lstStyle/>
          <a:p>
            <a:endParaRPr lang="en-US" sz="2000" dirty="0"/>
          </a:p>
          <a:p>
            <a:endParaRPr lang="en-US" sz="2000" dirty="0"/>
          </a:p>
          <a:p>
            <a:endParaRPr lang="en-US" sz="2000" dirty="0"/>
          </a:p>
          <a:p>
            <a:endParaRPr lang="en-US" sz="2000" dirty="0"/>
          </a:p>
          <a:p>
            <a:r>
              <a:rPr lang="en-US" sz="2000" dirty="0"/>
              <a:t>T1071 – Application Layer Protocol</a:t>
            </a:r>
          </a:p>
          <a:p>
            <a:r>
              <a:rPr lang="en-US" sz="2000" dirty="0"/>
              <a:t>T1102 – Web Service</a:t>
            </a:r>
          </a:p>
          <a:p>
            <a:r>
              <a:rPr lang="en-US" sz="2000" dirty="0"/>
              <a:t>T1197 – BITS Jobs</a:t>
            </a:r>
            <a:endParaRPr lang="en-DK" sz="2000" dirty="0"/>
          </a:p>
          <a:p>
            <a:endParaRPr lang="en-DK" dirty="0"/>
          </a:p>
        </p:txBody>
      </p:sp>
      <p:pic>
        <p:nvPicPr>
          <p:cNvPr id="5" name="Picture 4">
            <a:extLst>
              <a:ext uri="{FF2B5EF4-FFF2-40B4-BE49-F238E27FC236}">
                <a16:creationId xmlns:a16="http://schemas.microsoft.com/office/drawing/2014/main" id="{B992894A-E1CC-4854-840C-98FB6DA31497}"/>
              </a:ext>
            </a:extLst>
          </p:cNvPr>
          <p:cNvPicPr>
            <a:picLocks noChangeAspect="1"/>
          </p:cNvPicPr>
          <p:nvPr/>
        </p:nvPicPr>
        <p:blipFill>
          <a:blip r:embed="rId2"/>
          <a:stretch>
            <a:fillRect/>
          </a:stretch>
        </p:blipFill>
        <p:spPr>
          <a:xfrm>
            <a:off x="9288939" y="5153877"/>
            <a:ext cx="2651842" cy="2339226"/>
          </a:xfrm>
          <a:prstGeom prst="rect">
            <a:avLst/>
          </a:prstGeom>
        </p:spPr>
      </p:pic>
      <p:graphicFrame>
        <p:nvGraphicFramePr>
          <p:cNvPr id="7" name="Table 6">
            <a:extLst>
              <a:ext uri="{FF2B5EF4-FFF2-40B4-BE49-F238E27FC236}">
                <a16:creationId xmlns:a16="http://schemas.microsoft.com/office/drawing/2014/main" id="{96A9294F-E99E-406B-9C96-7803D7FED87A}"/>
              </a:ext>
            </a:extLst>
          </p:cNvPr>
          <p:cNvGraphicFramePr>
            <a:graphicFrameLocks noGrp="1"/>
          </p:cNvGraphicFramePr>
          <p:nvPr/>
        </p:nvGraphicFramePr>
        <p:xfrm>
          <a:off x="1363322" y="2373096"/>
          <a:ext cx="4163388" cy="2780776"/>
        </p:xfrm>
        <a:graphic>
          <a:graphicData uri="http://schemas.openxmlformats.org/drawingml/2006/table">
            <a:tbl>
              <a:tblPr firstRow="1" bandRow="1">
                <a:tableStyleId>{69CF1AB2-1976-4502-BF36-3FF5EA218861}</a:tableStyleId>
              </a:tblPr>
              <a:tblGrid>
                <a:gridCol w="2041237">
                  <a:extLst>
                    <a:ext uri="{9D8B030D-6E8A-4147-A177-3AD203B41FA5}">
                      <a16:colId xmlns:a16="http://schemas.microsoft.com/office/drawing/2014/main" val="1376281209"/>
                    </a:ext>
                  </a:extLst>
                </a:gridCol>
                <a:gridCol w="2122151">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2949959482"/>
                  </a:ext>
                </a:extLst>
              </a:tr>
              <a:tr h="347597">
                <a:tc>
                  <a:txBody>
                    <a:bodyPr/>
                    <a:lstStyle/>
                    <a:p>
                      <a:r>
                        <a:rPr lang="en-US" sz="1400" dirty="0"/>
                        <a:t>Notes</a:t>
                      </a:r>
                      <a:endParaRPr lang="en-DK" sz="1400" dirty="0"/>
                    </a:p>
                  </a:txBody>
                  <a:tcPr marL="91461" marR="91461" marT="45731" marB="45731"/>
                </a:tc>
                <a:tc>
                  <a:txBody>
                    <a:bodyPr/>
                    <a:lstStyle/>
                    <a:p>
                      <a:r>
                        <a:rPr lang="en-US" sz="1400" dirty="0"/>
                        <a:t>Malicious domain visited</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T1071, T1102, T1197</a:t>
                      </a:r>
                      <a:endParaRPr lang="en-DK" sz="1400" dirty="0"/>
                    </a:p>
                  </a:txBody>
                  <a:tcPr marL="91461" marR="91461" marT="45731" marB="45731"/>
                </a:tc>
                <a:extLst>
                  <a:ext uri="{0D108BD9-81ED-4DB2-BD59-A6C34878D82A}">
                    <a16:rowId xmlns:a16="http://schemas.microsoft.com/office/drawing/2014/main" val="735078566"/>
                  </a:ext>
                </a:extLst>
              </a:tr>
            </a:tbl>
          </a:graphicData>
        </a:graphic>
      </p:graphicFrame>
    </p:spTree>
    <p:extLst>
      <p:ext uri="{BB962C8B-B14F-4D97-AF65-F5344CB8AC3E}">
        <p14:creationId xmlns:p14="http://schemas.microsoft.com/office/powerpoint/2010/main" val="271015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56BA49D-6CA1-43EF-B9F2-6A7824FA8F41}"/>
              </a:ext>
            </a:extLst>
          </p:cNvPr>
          <p:cNvGraphicFramePr>
            <a:graphicFrameLocks noGrp="1"/>
          </p:cNvGraphicFramePr>
          <p:nvPr/>
        </p:nvGraphicFramePr>
        <p:xfrm>
          <a:off x="1060945" y="3099713"/>
          <a:ext cx="4163388" cy="2780776"/>
        </p:xfrm>
        <a:graphic>
          <a:graphicData uri="http://schemas.openxmlformats.org/drawingml/2006/table">
            <a:tbl>
              <a:tblPr firstRow="1" bandRow="1">
                <a:tableStyleId>{69CF1AB2-1976-4502-BF36-3FF5EA218861}</a:tableStyleId>
              </a:tblPr>
              <a:tblGrid>
                <a:gridCol w="2041237">
                  <a:extLst>
                    <a:ext uri="{9D8B030D-6E8A-4147-A177-3AD203B41FA5}">
                      <a16:colId xmlns:a16="http://schemas.microsoft.com/office/drawing/2014/main" val="1376281209"/>
                    </a:ext>
                  </a:extLst>
                </a:gridCol>
                <a:gridCol w="2122151">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117163756"/>
                  </a:ext>
                </a:extLst>
              </a:tr>
              <a:tr h="347597">
                <a:tc>
                  <a:txBody>
                    <a:bodyPr/>
                    <a:lstStyle/>
                    <a:p>
                      <a:r>
                        <a:rPr lang="en-US" sz="1400" dirty="0"/>
                        <a:t>Notes</a:t>
                      </a:r>
                      <a:endParaRPr lang="en-DK" sz="1400" dirty="0"/>
                    </a:p>
                  </a:txBody>
                  <a:tcPr marL="91461" marR="91461" marT="45731" marB="45731"/>
                </a:tc>
                <a:tc>
                  <a:txBody>
                    <a:bodyPr/>
                    <a:lstStyle/>
                    <a:p>
                      <a:r>
                        <a:rPr lang="en-US" sz="1400" dirty="0"/>
                        <a:t>Malicious domain visited</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r>
                        <a:rPr lang="en-US" sz="1400" dirty="0"/>
                        <a:t>T1071, T1102, T1197</a:t>
                      </a:r>
                      <a:endParaRPr lang="en-DK" sz="1400" dirty="0"/>
                    </a:p>
                  </a:txBody>
                  <a:tcPr marL="91461" marR="91461" marT="45731" marB="45731"/>
                </a:tc>
                <a:extLst>
                  <a:ext uri="{0D108BD9-81ED-4DB2-BD59-A6C34878D82A}">
                    <a16:rowId xmlns:a16="http://schemas.microsoft.com/office/drawing/2014/main" val="735078566"/>
                  </a:ext>
                </a:extLst>
              </a:tr>
            </a:tbl>
          </a:graphicData>
        </a:graphic>
      </p:graphicFrame>
      <p:sp>
        <p:nvSpPr>
          <p:cNvPr id="2" name="Title 1">
            <a:extLst>
              <a:ext uri="{FF2B5EF4-FFF2-40B4-BE49-F238E27FC236}">
                <a16:creationId xmlns:a16="http://schemas.microsoft.com/office/drawing/2014/main" id="{D732AB24-DD10-440B-8B32-AFD0D6A50DD8}"/>
              </a:ext>
            </a:extLst>
          </p:cNvPr>
          <p:cNvSpPr>
            <a:spLocks noGrp="1"/>
          </p:cNvSpPr>
          <p:nvPr>
            <p:ph type="title"/>
          </p:nvPr>
        </p:nvSpPr>
        <p:spPr/>
        <p:txBody>
          <a:bodyPr/>
          <a:lstStyle/>
          <a:p>
            <a:r>
              <a:rPr lang="en-US" dirty="0"/>
              <a:t>Where do we go from here?</a:t>
            </a:r>
            <a:endParaRPr lang="en-DK" dirty="0"/>
          </a:p>
        </p:txBody>
      </p:sp>
      <p:sp>
        <p:nvSpPr>
          <p:cNvPr id="3" name="Content Placeholder 2">
            <a:extLst>
              <a:ext uri="{FF2B5EF4-FFF2-40B4-BE49-F238E27FC236}">
                <a16:creationId xmlns:a16="http://schemas.microsoft.com/office/drawing/2014/main" id="{532DB2B6-2502-48C0-B3D9-2F579B96A31A}"/>
              </a:ext>
            </a:extLst>
          </p:cNvPr>
          <p:cNvSpPr>
            <a:spLocks noGrp="1"/>
          </p:cNvSpPr>
          <p:nvPr>
            <p:ph sz="half" idx="1"/>
          </p:nvPr>
        </p:nvSpPr>
        <p:spPr>
          <a:effectLst/>
        </p:spPr>
        <p:txBody>
          <a:bodyPr>
            <a:normAutofit/>
          </a:bodyPr>
          <a:lstStyle/>
          <a:p>
            <a:pPr marL="36907" indent="0">
              <a:buNone/>
            </a:pPr>
            <a:r>
              <a:rPr lang="en-US" sz="1800" dirty="0"/>
              <a:t>We have 3 strong leads which we could begin investigating to get more concrete on answering our question.</a:t>
            </a:r>
          </a:p>
          <a:p>
            <a:pPr marL="36907" indent="0">
              <a:buNone/>
            </a:pPr>
            <a:endParaRPr lang="en-DK" dirty="0"/>
          </a:p>
        </p:txBody>
      </p:sp>
      <p:sp>
        <p:nvSpPr>
          <p:cNvPr id="5" name="Content Placeholder 4">
            <a:extLst>
              <a:ext uri="{FF2B5EF4-FFF2-40B4-BE49-F238E27FC236}">
                <a16:creationId xmlns:a16="http://schemas.microsoft.com/office/drawing/2014/main" id="{B8A4C5DE-477D-47E2-AFA9-7C8EF3A371F1}"/>
              </a:ext>
            </a:extLst>
          </p:cNvPr>
          <p:cNvSpPr>
            <a:spLocks noGrp="1"/>
          </p:cNvSpPr>
          <p:nvPr>
            <p:ph sz="half" idx="2"/>
          </p:nvPr>
        </p:nvSpPr>
        <p:spPr>
          <a:effectLst/>
        </p:spPr>
        <p:txBody>
          <a:bodyPr>
            <a:normAutofit/>
          </a:bodyPr>
          <a:lstStyle/>
          <a:p>
            <a:r>
              <a:rPr lang="en-US" sz="1800" dirty="0"/>
              <a:t>Host – Should we do host forensics?</a:t>
            </a:r>
          </a:p>
          <a:p>
            <a:pPr marL="36907" indent="0">
              <a:buNone/>
            </a:pPr>
            <a:endParaRPr lang="en-US" sz="1800" dirty="0"/>
          </a:p>
          <a:p>
            <a:r>
              <a:rPr lang="en-US" sz="1800" dirty="0"/>
              <a:t>User – Should we ask the user for more information?</a:t>
            </a:r>
          </a:p>
          <a:p>
            <a:endParaRPr lang="en-US" sz="1800" dirty="0"/>
          </a:p>
          <a:p>
            <a:r>
              <a:rPr lang="en-US" sz="1800" dirty="0"/>
              <a:t>Domain – Should we analyze the domain further?</a:t>
            </a:r>
          </a:p>
          <a:p>
            <a:pPr marL="36907" indent="0">
              <a:buNone/>
            </a:pPr>
            <a:endParaRPr lang="en-US" sz="1800" dirty="0"/>
          </a:p>
          <a:p>
            <a:pPr marL="36907" indent="0">
              <a:buNone/>
            </a:pPr>
            <a:r>
              <a:rPr lang="en-US" sz="1800" b="1" u="sng" dirty="0"/>
              <a:t>So what should we do??</a:t>
            </a:r>
            <a:endParaRPr lang="en-DK" sz="1800" b="1" u="sng" dirty="0"/>
          </a:p>
        </p:txBody>
      </p:sp>
    </p:spTree>
    <p:extLst>
      <p:ext uri="{BB962C8B-B14F-4D97-AF65-F5344CB8AC3E}">
        <p14:creationId xmlns:p14="http://schemas.microsoft.com/office/powerpoint/2010/main" val="22471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2AB24-DD10-440B-8B32-AFD0D6A50DD8}"/>
              </a:ext>
            </a:extLst>
          </p:cNvPr>
          <p:cNvSpPr>
            <a:spLocks noGrp="1"/>
          </p:cNvSpPr>
          <p:nvPr>
            <p:ph type="title"/>
          </p:nvPr>
        </p:nvSpPr>
        <p:spPr/>
        <p:txBody>
          <a:bodyPr/>
          <a:lstStyle/>
          <a:p>
            <a:r>
              <a:rPr lang="en-US" dirty="0"/>
              <a:t>Where do we go from here?</a:t>
            </a:r>
            <a:endParaRPr lang="en-DK" dirty="0"/>
          </a:p>
        </p:txBody>
      </p:sp>
      <p:sp>
        <p:nvSpPr>
          <p:cNvPr id="5" name="Content Placeholder 4">
            <a:extLst>
              <a:ext uri="{FF2B5EF4-FFF2-40B4-BE49-F238E27FC236}">
                <a16:creationId xmlns:a16="http://schemas.microsoft.com/office/drawing/2014/main" id="{B8A4C5DE-477D-47E2-AFA9-7C8EF3A371F1}"/>
              </a:ext>
            </a:extLst>
          </p:cNvPr>
          <p:cNvSpPr>
            <a:spLocks noGrp="1"/>
          </p:cNvSpPr>
          <p:nvPr>
            <p:ph idx="1"/>
          </p:nvPr>
        </p:nvSpPr>
        <p:spPr>
          <a:effectLst/>
        </p:spPr>
        <p:txBody>
          <a:bodyPr>
            <a:normAutofit fontScale="85000" lnSpcReduction="10000"/>
          </a:bodyPr>
          <a:lstStyle/>
          <a:p>
            <a:pPr marL="36907" indent="0">
              <a:buNone/>
            </a:pPr>
            <a:r>
              <a:rPr lang="en-US" dirty="0"/>
              <a:t>For me the fastest and simplest approach is to start with analyzing the domain…</a:t>
            </a:r>
          </a:p>
          <a:p>
            <a:pPr marL="36907" indent="0">
              <a:buNone/>
            </a:pPr>
            <a:endParaRPr lang="en-US" dirty="0"/>
          </a:p>
          <a:p>
            <a:pPr marL="36907" indent="0">
              <a:buNone/>
            </a:pPr>
            <a:r>
              <a:rPr lang="en-US" b="1" dirty="0"/>
              <a:t>Host</a:t>
            </a:r>
            <a:r>
              <a:rPr lang="en-US" dirty="0"/>
              <a:t> - Forensics takes a lot of time and is based on a number of things being in our </a:t>
            </a:r>
            <a:r>
              <a:rPr lang="en-US" dirty="0" err="1"/>
              <a:t>favour</a:t>
            </a:r>
            <a:r>
              <a:rPr lang="en-US" dirty="0"/>
              <a:t>, do we have access to the machine physically? Or do we need to wait for it to be sent to our office… Where do we start looking on the host?</a:t>
            </a:r>
          </a:p>
          <a:p>
            <a:pPr marL="36907" indent="0">
              <a:buNone/>
            </a:pPr>
            <a:endParaRPr lang="en-US" dirty="0"/>
          </a:p>
          <a:p>
            <a:pPr marL="36907" indent="0">
              <a:buNone/>
            </a:pPr>
            <a:r>
              <a:rPr lang="en-US" b="1" dirty="0"/>
              <a:t>User</a:t>
            </a:r>
            <a:r>
              <a:rPr lang="en-US" dirty="0"/>
              <a:t> – Can we trust the user to be a source of quality information?</a:t>
            </a:r>
          </a:p>
          <a:p>
            <a:pPr marL="36907" indent="0">
              <a:buNone/>
            </a:pPr>
            <a:endParaRPr lang="en-US" dirty="0"/>
          </a:p>
          <a:p>
            <a:pPr marL="36907" indent="0">
              <a:buNone/>
            </a:pPr>
            <a:r>
              <a:rPr lang="en-US" b="1" dirty="0"/>
              <a:t>Domain</a:t>
            </a:r>
            <a:r>
              <a:rPr lang="en-US" dirty="0"/>
              <a:t> – Finding out more information about why our proxy intelligence feed has classified this domain as malicious is going to give us far more context to narrow our investigation.</a:t>
            </a:r>
          </a:p>
          <a:p>
            <a:pPr marL="36907" indent="0">
              <a:buNone/>
            </a:pPr>
            <a:endParaRPr lang="en-DK" dirty="0"/>
          </a:p>
        </p:txBody>
      </p:sp>
      <p:pic>
        <p:nvPicPr>
          <p:cNvPr id="7" name="Picture 6">
            <a:extLst>
              <a:ext uri="{FF2B5EF4-FFF2-40B4-BE49-F238E27FC236}">
                <a16:creationId xmlns:a16="http://schemas.microsoft.com/office/drawing/2014/main" id="{A20628C1-0AC5-4249-957C-82166F5B4FC4}"/>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60185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3198F-80B8-43E7-904D-1E1D2C83C58A}"/>
              </a:ext>
            </a:extLst>
          </p:cNvPr>
          <p:cNvSpPr>
            <a:spLocks noGrp="1"/>
          </p:cNvSpPr>
          <p:nvPr>
            <p:ph idx="1"/>
          </p:nvPr>
        </p:nvSpPr>
        <p:spPr/>
        <p:txBody>
          <a:bodyPr>
            <a:normAutofit/>
          </a:bodyPr>
          <a:lstStyle/>
          <a:p>
            <a:r>
              <a:rPr lang="en-US" sz="1800" dirty="0"/>
              <a:t>I got a call from the business academy in Aarhus…</a:t>
            </a:r>
          </a:p>
          <a:p>
            <a:pPr marL="285807" indent="-285807">
              <a:buFont typeface="Arial" panose="020B0604020202020204" pitchFamily="34" charset="0"/>
              <a:buChar char="•"/>
            </a:pPr>
            <a:r>
              <a:rPr lang="en-US" sz="1800" dirty="0"/>
              <a:t>A student had lost his internship and needed a new project</a:t>
            </a:r>
          </a:p>
          <a:p>
            <a:pPr marL="285807" indent="-285807">
              <a:buFont typeface="Arial" panose="020B0604020202020204" pitchFamily="34" charset="0"/>
              <a:buChar char="•"/>
            </a:pPr>
            <a:r>
              <a:rPr lang="en-US" sz="1800" dirty="0"/>
              <a:t>I had recently heard of a new concept for hunting for evil and I pitched the idea to him…</a:t>
            </a:r>
          </a:p>
          <a:p>
            <a:pPr marL="285807" indent="-285807">
              <a:buFont typeface="Arial" panose="020B0604020202020204" pitchFamily="34" charset="0"/>
              <a:buChar char="•"/>
            </a:pPr>
            <a:endParaRPr lang="en-US" sz="1800" dirty="0"/>
          </a:p>
          <a:p>
            <a:r>
              <a:rPr lang="en-US" sz="1800" dirty="0"/>
              <a:t>He said, this isn’t so interesting to him but that he would take a think about it and come back to me.</a:t>
            </a:r>
          </a:p>
          <a:p>
            <a:endParaRPr lang="en-US" sz="1800" dirty="0"/>
          </a:p>
          <a:p>
            <a:r>
              <a:rPr lang="en-US" sz="1800" dirty="0"/>
              <a:t>That night I got a long list of messages from the student…</a:t>
            </a:r>
          </a:p>
          <a:p>
            <a:endParaRPr lang="en-US" sz="1800" dirty="0"/>
          </a:p>
          <a:p>
            <a:r>
              <a:rPr lang="en-US" sz="1800" dirty="0"/>
              <a:t>“This idea is awesome, I have already started coding part of the project”</a:t>
            </a:r>
          </a:p>
          <a:p>
            <a:pPr marL="285807" indent="-285807">
              <a:buFont typeface="Arial" panose="020B0604020202020204" pitchFamily="34" charset="0"/>
              <a:buChar char="•"/>
            </a:pPr>
            <a:endParaRPr lang="en-DK" sz="1800" dirty="0"/>
          </a:p>
          <a:p>
            <a:endParaRPr lang="en-DK" sz="1800" dirty="0"/>
          </a:p>
        </p:txBody>
      </p:sp>
      <p:sp>
        <p:nvSpPr>
          <p:cNvPr id="5" name="Title 4">
            <a:extLst>
              <a:ext uri="{FF2B5EF4-FFF2-40B4-BE49-F238E27FC236}">
                <a16:creationId xmlns:a16="http://schemas.microsoft.com/office/drawing/2014/main" id="{4A462E45-AF8C-4F02-9266-2D3C18C80C7C}"/>
              </a:ext>
            </a:extLst>
          </p:cNvPr>
          <p:cNvSpPr>
            <a:spLocks noGrp="1"/>
          </p:cNvSpPr>
          <p:nvPr>
            <p:ph type="title"/>
          </p:nvPr>
        </p:nvSpPr>
        <p:spPr/>
        <p:txBody>
          <a:bodyPr/>
          <a:lstStyle/>
          <a:p>
            <a:r>
              <a:rPr lang="en-US" dirty="0"/>
              <a:t>So it begins…</a:t>
            </a:r>
            <a:endParaRPr lang="en-DK" dirty="0"/>
          </a:p>
        </p:txBody>
      </p:sp>
    </p:spTree>
    <p:extLst>
      <p:ext uri="{BB962C8B-B14F-4D97-AF65-F5344CB8AC3E}">
        <p14:creationId xmlns:p14="http://schemas.microsoft.com/office/powerpoint/2010/main" val="4203186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11542" y="122061"/>
            <a:ext cx="10356159" cy="970675"/>
          </a:xfrm>
        </p:spPr>
        <p:txBody>
          <a:bodyPr/>
          <a:lstStyle/>
          <a:p>
            <a:r>
              <a:rPr lang="en-US" dirty="0"/>
              <a:t>CTI – Cyber Threat Intelligence</a:t>
            </a:r>
            <a:endParaRPr lang="en-DK" dirty="0"/>
          </a:p>
        </p:txBody>
      </p:sp>
      <p:sp>
        <p:nvSpPr>
          <p:cNvPr id="4" name="Content Placeholder 3">
            <a:extLst>
              <a:ext uri="{FF2B5EF4-FFF2-40B4-BE49-F238E27FC236}">
                <a16:creationId xmlns:a16="http://schemas.microsoft.com/office/drawing/2014/main" id="{0C3853FF-FBB3-4AD0-A795-8C6C79C6F928}"/>
              </a:ext>
            </a:extLst>
          </p:cNvPr>
          <p:cNvSpPr>
            <a:spLocks noGrp="1"/>
          </p:cNvSpPr>
          <p:nvPr>
            <p:ph idx="1"/>
          </p:nvPr>
        </p:nvSpPr>
        <p:spPr>
          <a:effectLst/>
        </p:spPr>
        <p:txBody>
          <a:bodyPr/>
          <a:lstStyle/>
          <a:p>
            <a:pPr marL="36907" indent="0">
              <a:buNone/>
            </a:pPr>
            <a:endParaRPr lang="en-US" dirty="0"/>
          </a:p>
          <a:p>
            <a:pPr marL="36907" indent="0">
              <a:buNone/>
            </a:pPr>
            <a:r>
              <a:rPr lang="en-US" dirty="0"/>
              <a:t>“Cyber Threat intelligence is data that is collected, processed, and analyzed to understand a threat actor’s motives, targets, and attack behaviors. </a:t>
            </a:r>
          </a:p>
          <a:p>
            <a:pPr marL="36907" indent="0">
              <a:buNone/>
            </a:pPr>
            <a:r>
              <a:rPr lang="en-US" dirty="0"/>
              <a:t>Cyber Threat intelligence enables us to make faster, more informed, data-backed security decisions and change their behavior from reactive to proactive in the fight against threat actors.”</a:t>
            </a:r>
          </a:p>
          <a:p>
            <a:pPr marL="36907" indent="0">
              <a:buNone/>
            </a:pPr>
            <a:r>
              <a:rPr lang="en-US" dirty="0">
                <a:hlinkClick r:id="rId2"/>
              </a:rPr>
              <a:t>https://www.crowdstrike.com/cybersecurity-101/threat-intelligence/</a:t>
            </a:r>
            <a:endParaRPr lang="en-US" dirty="0"/>
          </a:p>
          <a:p>
            <a:pPr marL="36907" indent="0">
              <a:buNone/>
            </a:pP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3"/>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397239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4E600E-A51F-45BB-B2AC-E1A4BECB646A}"/>
              </a:ext>
            </a:extLst>
          </p:cNvPr>
          <p:cNvSpPr>
            <a:spLocks noGrp="1"/>
          </p:cNvSpPr>
          <p:nvPr>
            <p:ph type="sldNum" sz="quarter" idx="12"/>
          </p:nvPr>
        </p:nvSpPr>
        <p:spPr/>
        <p:txBody>
          <a:bodyPr/>
          <a:lstStyle/>
          <a:p>
            <a:fld id="{A265A89E-D909-4445-9A80-88135C755D89}" type="slidenum">
              <a:rPr lang="da-DK" smtClean="0"/>
              <a:t>61</a:t>
            </a:fld>
            <a:endParaRPr lang="da-DK"/>
          </a:p>
        </p:txBody>
      </p:sp>
      <p:pic>
        <p:nvPicPr>
          <p:cNvPr id="5" name="Picture 2" descr="bread crumbs breadcrumbs everywhere - FINALES EVERYWHERE | Meme Generator">
            <a:extLst>
              <a:ext uri="{FF2B5EF4-FFF2-40B4-BE49-F238E27FC236}">
                <a16:creationId xmlns:a16="http://schemas.microsoft.com/office/drawing/2014/main" id="{86D0CB12-5B06-4CA3-9FD2-68E5C61AB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454" y="1767839"/>
            <a:ext cx="4717066" cy="359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98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Domain - Analysis</a:t>
            </a:r>
            <a:endParaRPr lang="en-DK" dirty="0"/>
          </a:p>
        </p:txBody>
      </p:sp>
      <p:sp>
        <p:nvSpPr>
          <p:cNvPr id="3" name="Content Placeholder 2">
            <a:extLst>
              <a:ext uri="{FF2B5EF4-FFF2-40B4-BE49-F238E27FC236}">
                <a16:creationId xmlns:a16="http://schemas.microsoft.com/office/drawing/2014/main" id="{DFDBDE50-B6E2-400D-AEDB-B12608873055}"/>
              </a:ext>
            </a:extLst>
          </p:cNvPr>
          <p:cNvSpPr>
            <a:spLocks noGrp="1"/>
          </p:cNvSpPr>
          <p:nvPr>
            <p:ph sz="half" idx="1"/>
          </p:nvPr>
        </p:nvSpPr>
        <p:spPr>
          <a:effectLst/>
        </p:spPr>
        <p:txBody>
          <a:bodyPr>
            <a:normAutofit lnSpcReduction="10000"/>
          </a:bodyPr>
          <a:lstStyle/>
          <a:p>
            <a:pPr marL="36907" indent="0">
              <a:buNone/>
            </a:pPr>
            <a:r>
              <a:rPr lang="en-US" b="1" u="sng" dirty="0"/>
              <a:t>Local CTI</a:t>
            </a:r>
          </a:p>
          <a:p>
            <a:pPr marL="36907" indent="0">
              <a:buNone/>
            </a:pPr>
            <a:r>
              <a:rPr lang="en-US" dirty="0"/>
              <a:t>Our local sharing partners, can confirm they have seen this domain used to host </a:t>
            </a:r>
            <a:r>
              <a:rPr lang="en-US" dirty="0" err="1"/>
              <a:t>Qbot</a:t>
            </a:r>
            <a:r>
              <a:rPr lang="en-US" dirty="0"/>
              <a:t> malware and they have seen a campaign from the sender: David@notmalicious.dk</a:t>
            </a:r>
          </a:p>
          <a:p>
            <a:pPr marL="36907" indent="0">
              <a:buNone/>
            </a:pPr>
            <a:endParaRPr lang="en-US" dirty="0"/>
          </a:p>
          <a:p>
            <a:pPr marL="36907" indent="0">
              <a:buNone/>
            </a:pPr>
            <a:r>
              <a:rPr lang="en-US" dirty="0"/>
              <a:t>But they are still doing their own investigation so couldn’t share anymore information.</a:t>
            </a:r>
            <a:endParaRPr lang="en-DK" dirty="0"/>
          </a:p>
        </p:txBody>
      </p:sp>
      <p:sp>
        <p:nvSpPr>
          <p:cNvPr id="5" name="Content Placeholder 4">
            <a:extLst>
              <a:ext uri="{FF2B5EF4-FFF2-40B4-BE49-F238E27FC236}">
                <a16:creationId xmlns:a16="http://schemas.microsoft.com/office/drawing/2014/main" id="{3B7ECF3D-05C2-4B0C-8648-9EC9C231E7A0}"/>
              </a:ext>
            </a:extLst>
          </p:cNvPr>
          <p:cNvSpPr>
            <a:spLocks noGrp="1"/>
          </p:cNvSpPr>
          <p:nvPr>
            <p:ph sz="half" idx="2"/>
          </p:nvPr>
        </p:nvSpPr>
        <p:spPr>
          <a:effectLst/>
        </p:spPr>
        <p:txBody>
          <a:bodyPr>
            <a:normAutofit fontScale="92500" lnSpcReduction="20000"/>
          </a:bodyPr>
          <a:lstStyle/>
          <a:p>
            <a:pPr marL="36907" indent="0">
              <a:buNone/>
            </a:pPr>
            <a:r>
              <a:rPr lang="en-US" b="1" u="sng" dirty="0"/>
              <a:t>Global CTI</a:t>
            </a:r>
          </a:p>
          <a:p>
            <a:pPr marL="36907" indent="0">
              <a:buNone/>
            </a:pPr>
            <a:r>
              <a:rPr lang="en-US" dirty="0"/>
              <a:t>Combining the information from our local CTI and the domain name, we can find that this is a very recent </a:t>
            </a:r>
            <a:r>
              <a:rPr lang="en-US" dirty="0" err="1"/>
              <a:t>Qbot</a:t>
            </a:r>
            <a:r>
              <a:rPr lang="en-US" dirty="0"/>
              <a:t> campaign…</a:t>
            </a:r>
          </a:p>
          <a:p>
            <a:pPr marL="36907" indent="0">
              <a:buNone/>
            </a:pPr>
            <a:endParaRPr lang="en-US" dirty="0"/>
          </a:p>
          <a:p>
            <a:pPr marL="36907" indent="0">
              <a:buNone/>
            </a:pPr>
            <a:r>
              <a:rPr lang="en-US" dirty="0"/>
              <a:t>Further research shows </a:t>
            </a:r>
            <a:r>
              <a:rPr lang="en-US" dirty="0" err="1"/>
              <a:t>Qbot</a:t>
            </a:r>
            <a:r>
              <a:rPr lang="en-US" dirty="0"/>
              <a:t> infection chain is:-</a:t>
            </a:r>
          </a:p>
          <a:p>
            <a:pPr marL="36907" indent="0">
              <a:buNone/>
            </a:pPr>
            <a:r>
              <a:rPr lang="en-US" dirty="0" err="1"/>
              <a:t>Spearphishing</a:t>
            </a:r>
            <a:r>
              <a:rPr lang="en-US" dirty="0"/>
              <a:t> link via email to </a:t>
            </a:r>
            <a:r>
              <a:rPr lang="en-US" dirty="0" err="1"/>
              <a:t>Onedrive</a:t>
            </a:r>
            <a:r>
              <a:rPr lang="en-US" dirty="0"/>
              <a:t>, hosting .zip file. There is further mentioning of macros in office documents.</a:t>
            </a:r>
          </a:p>
          <a:p>
            <a:pPr marL="36907" indent="0">
              <a:buNone/>
            </a:pP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42754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A1A1-7FF0-4EAD-BEA5-0B22822C2FA2}"/>
              </a:ext>
            </a:extLst>
          </p:cNvPr>
          <p:cNvSpPr>
            <a:spLocks noGrp="1"/>
          </p:cNvSpPr>
          <p:nvPr>
            <p:ph type="title"/>
          </p:nvPr>
        </p:nvSpPr>
        <p:spPr/>
        <p:txBody>
          <a:bodyPr/>
          <a:lstStyle/>
          <a:p>
            <a:r>
              <a:rPr lang="en-US" dirty="0"/>
              <a:t>Data </a:t>
            </a:r>
            <a:r>
              <a:rPr lang="en-US" dirty="0" err="1"/>
              <a:t>data</a:t>
            </a:r>
            <a:r>
              <a:rPr lang="en-US" dirty="0"/>
              <a:t> </a:t>
            </a:r>
            <a:r>
              <a:rPr lang="en-US" dirty="0" err="1"/>
              <a:t>data</a:t>
            </a:r>
            <a:endParaRPr lang="en-DK" dirty="0"/>
          </a:p>
        </p:txBody>
      </p:sp>
      <p:sp>
        <p:nvSpPr>
          <p:cNvPr id="7" name="Content Placeholder 6">
            <a:extLst>
              <a:ext uri="{FF2B5EF4-FFF2-40B4-BE49-F238E27FC236}">
                <a16:creationId xmlns:a16="http://schemas.microsoft.com/office/drawing/2014/main" id="{6BCAD816-C93C-4628-885E-221F34AFEB62}"/>
              </a:ext>
            </a:extLst>
          </p:cNvPr>
          <p:cNvSpPr>
            <a:spLocks noGrp="1"/>
          </p:cNvSpPr>
          <p:nvPr>
            <p:ph sz="half" idx="1"/>
          </p:nvPr>
        </p:nvSpPr>
        <p:spPr>
          <a:effectLst/>
        </p:spPr>
        <p:txBody>
          <a:bodyPr>
            <a:normAutofit fontScale="92500" lnSpcReduction="10000"/>
          </a:bodyPr>
          <a:lstStyle/>
          <a:p>
            <a:pPr marL="36907" indent="0">
              <a:buNone/>
            </a:pPr>
            <a:r>
              <a:rPr lang="en-US" dirty="0"/>
              <a:t>Now we know the domain was also used for hosting the malware and not just for C2.</a:t>
            </a:r>
          </a:p>
          <a:p>
            <a:pPr marL="36907" indent="0">
              <a:buNone/>
            </a:pPr>
            <a:r>
              <a:rPr lang="en-US" dirty="0"/>
              <a:t>We can remove the Command and Control MITRE techniques.</a:t>
            </a:r>
          </a:p>
          <a:p>
            <a:pPr marL="36907" indent="0">
              <a:buNone/>
            </a:pPr>
            <a:endParaRPr lang="en-US" dirty="0"/>
          </a:p>
          <a:p>
            <a:pPr marL="36907" indent="0">
              <a:buNone/>
            </a:pPr>
            <a:r>
              <a:rPr lang="en-US" dirty="0"/>
              <a:t>But we can add some new ones in:-</a:t>
            </a:r>
          </a:p>
          <a:p>
            <a:pPr marL="36907" indent="0">
              <a:buNone/>
            </a:pPr>
            <a:r>
              <a:rPr lang="en-US" dirty="0"/>
              <a:t>T1566 – Phishing</a:t>
            </a:r>
          </a:p>
          <a:p>
            <a:pPr marL="36907" indent="0">
              <a:buNone/>
            </a:pPr>
            <a:r>
              <a:rPr lang="en-US" dirty="0"/>
              <a:t>T1204 – User execution</a:t>
            </a:r>
          </a:p>
          <a:p>
            <a:pPr marL="36907" indent="0">
              <a:buNone/>
            </a:pPr>
            <a:r>
              <a:rPr lang="en-US" dirty="0"/>
              <a:t>T1197 - </a:t>
            </a:r>
            <a:r>
              <a:rPr lang="en-US" dirty="0" err="1"/>
              <a:t>BitsAdmin</a:t>
            </a:r>
            <a:endParaRPr lang="en-US" dirty="0"/>
          </a:p>
        </p:txBody>
      </p:sp>
      <p:graphicFrame>
        <p:nvGraphicFramePr>
          <p:cNvPr id="6" name="Table 5">
            <a:extLst>
              <a:ext uri="{FF2B5EF4-FFF2-40B4-BE49-F238E27FC236}">
                <a16:creationId xmlns:a16="http://schemas.microsoft.com/office/drawing/2014/main" id="{C27B97C4-F7C2-4C0E-9035-08F05EAAD5CD}"/>
              </a:ext>
            </a:extLst>
          </p:cNvPr>
          <p:cNvGraphicFramePr>
            <a:graphicFrameLocks noGrp="1"/>
          </p:cNvGraphicFramePr>
          <p:nvPr/>
        </p:nvGraphicFramePr>
        <p:xfrm>
          <a:off x="6219325" y="2431777"/>
          <a:ext cx="5594375" cy="3085647"/>
        </p:xfrm>
        <a:graphic>
          <a:graphicData uri="http://schemas.openxmlformats.org/drawingml/2006/table">
            <a:tbl>
              <a:tblPr firstRow="1" bandRow="1">
                <a:tableStyleId>{69CF1AB2-1976-4502-BF36-3FF5EA218861}</a:tableStyleId>
              </a:tblPr>
              <a:tblGrid>
                <a:gridCol w="2742825">
                  <a:extLst>
                    <a:ext uri="{9D8B030D-6E8A-4147-A177-3AD203B41FA5}">
                      <a16:colId xmlns:a16="http://schemas.microsoft.com/office/drawing/2014/main" val="1376281209"/>
                    </a:ext>
                  </a:extLst>
                </a:gridCol>
                <a:gridCol w="2851550">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2614453445"/>
                  </a:ext>
                </a:extLst>
              </a:tr>
              <a:tr h="347597">
                <a:tc>
                  <a:txBody>
                    <a:bodyPr/>
                    <a:lstStyle/>
                    <a:p>
                      <a:r>
                        <a:rPr lang="en-US" sz="1400" dirty="0"/>
                        <a:t>Notes</a:t>
                      </a:r>
                      <a:endParaRPr lang="en-DK" sz="1400" dirty="0"/>
                    </a:p>
                  </a:txBody>
                  <a:tcPr marL="91461" marR="91461" marT="45731" marB="45731"/>
                </a:tc>
                <a:tc>
                  <a:txBody>
                    <a:bodyPr/>
                    <a:lstStyle/>
                    <a:p>
                      <a:r>
                        <a:rPr lang="en-US" sz="1400" dirty="0"/>
                        <a:t>Malicious domain visited</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r>
                        <a:rPr lang="en-US" sz="1400" dirty="0"/>
                        <a:t>T1566, T1204, T1197</a:t>
                      </a:r>
                    </a:p>
                  </a:txBody>
                  <a:tcPr marL="91461" marR="91461" marT="45731" marB="45731"/>
                </a:tc>
                <a:extLst>
                  <a:ext uri="{0D108BD9-81ED-4DB2-BD59-A6C34878D82A}">
                    <a16:rowId xmlns:a16="http://schemas.microsoft.com/office/drawing/2014/main" val="735078566"/>
                  </a:ext>
                </a:extLst>
              </a:tr>
              <a:tr h="304871">
                <a:tc>
                  <a:txBody>
                    <a:bodyPr/>
                    <a:lstStyle/>
                    <a:p>
                      <a:r>
                        <a:rPr lang="en-US" sz="1400" dirty="0"/>
                        <a:t>Email sender</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David@notmalicious.dk</a:t>
                      </a:r>
                    </a:p>
                  </a:txBody>
                  <a:tcPr marL="91461" marR="91461" marT="45731" marB="45731"/>
                </a:tc>
                <a:extLst>
                  <a:ext uri="{0D108BD9-81ED-4DB2-BD59-A6C34878D82A}">
                    <a16:rowId xmlns:a16="http://schemas.microsoft.com/office/drawing/2014/main" val="3951467392"/>
                  </a:ext>
                </a:extLst>
              </a:tr>
            </a:tbl>
          </a:graphicData>
        </a:graphic>
      </p:graphicFrame>
    </p:spTree>
    <p:extLst>
      <p:ext uri="{BB962C8B-B14F-4D97-AF65-F5344CB8AC3E}">
        <p14:creationId xmlns:p14="http://schemas.microsoft.com/office/powerpoint/2010/main" val="54449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normAutofit/>
          </a:bodyPr>
          <a:lstStyle/>
          <a:p>
            <a:r>
              <a:rPr lang="en-US" dirty="0"/>
              <a:t>Email - Analysis</a:t>
            </a:r>
            <a:endParaRPr lang="en-DK" dirty="0"/>
          </a:p>
        </p:txBody>
      </p:sp>
      <p:sp>
        <p:nvSpPr>
          <p:cNvPr id="3" name="Content Placeholder 2">
            <a:extLst>
              <a:ext uri="{FF2B5EF4-FFF2-40B4-BE49-F238E27FC236}">
                <a16:creationId xmlns:a16="http://schemas.microsoft.com/office/drawing/2014/main" id="{9BC4F78F-5EAD-40C6-BB52-B78BEC86162B}"/>
              </a:ext>
            </a:extLst>
          </p:cNvPr>
          <p:cNvSpPr>
            <a:spLocks noGrp="1"/>
          </p:cNvSpPr>
          <p:nvPr>
            <p:ph sz="half" idx="1"/>
          </p:nvPr>
        </p:nvSpPr>
        <p:spPr>
          <a:effectLst/>
        </p:spPr>
        <p:txBody>
          <a:bodyPr>
            <a:normAutofit/>
          </a:bodyPr>
          <a:lstStyle/>
          <a:p>
            <a:pPr marL="36907" indent="0">
              <a:buNone/>
            </a:pPr>
            <a:r>
              <a:rPr lang="en-US" sz="1800" dirty="0"/>
              <a:t>RE&amp;CT can help here…</a:t>
            </a:r>
          </a:p>
          <a:p>
            <a:pPr marL="36907" indent="0">
              <a:buNone/>
            </a:pPr>
            <a:endParaRPr lang="en-US" sz="1800" dirty="0"/>
          </a:p>
          <a:p>
            <a:pPr marL="36907" indent="0">
              <a:buNone/>
            </a:pPr>
            <a:r>
              <a:rPr lang="en-US" sz="1800" dirty="0"/>
              <a:t>We can list email message receivers and use the sender as our filter on the mail server.</a:t>
            </a:r>
            <a:endParaRPr lang="en-DK" sz="1800" dirty="0"/>
          </a:p>
        </p:txBody>
      </p:sp>
      <p:sp>
        <p:nvSpPr>
          <p:cNvPr id="4" name="Content Placeholder 3">
            <a:extLst>
              <a:ext uri="{FF2B5EF4-FFF2-40B4-BE49-F238E27FC236}">
                <a16:creationId xmlns:a16="http://schemas.microsoft.com/office/drawing/2014/main" id="{477268CA-4280-4C8B-ADE8-00A4B3C0007D}"/>
              </a:ext>
            </a:extLst>
          </p:cNvPr>
          <p:cNvSpPr>
            <a:spLocks noGrp="1"/>
          </p:cNvSpPr>
          <p:nvPr>
            <p:ph sz="half" idx="2"/>
          </p:nvPr>
        </p:nvSpPr>
        <p:spPr>
          <a:effectLst/>
        </p:spPr>
        <p:txBody>
          <a:bodyPr>
            <a:normAutofit/>
          </a:bodyPr>
          <a:lstStyle/>
          <a:p>
            <a:r>
              <a:rPr lang="en-US" sz="1900" dirty="0"/>
              <a:t>List mails received from specific sender:-</a:t>
            </a:r>
          </a:p>
          <a:p>
            <a:pPr lvl="1"/>
            <a:r>
              <a:rPr lang="en-US" sz="1900" dirty="0">
                <a:hlinkClick r:id="rId2"/>
              </a:rPr>
              <a:t>David@notmalicious.dk</a:t>
            </a:r>
            <a:endParaRPr lang="en-US" sz="1900" dirty="0"/>
          </a:p>
          <a:p>
            <a:pPr marL="72915" indent="0">
              <a:buNone/>
            </a:pPr>
            <a:r>
              <a:rPr lang="en-US" sz="1900" dirty="0"/>
              <a:t>BINGO! </a:t>
            </a:r>
          </a:p>
          <a:p>
            <a:pPr marL="72915" indent="0">
              <a:buNone/>
            </a:pPr>
            <a:r>
              <a:rPr lang="en-US" sz="1900" b="1" u="sng" dirty="0"/>
              <a:t>Subject: How is the weather?</a:t>
            </a:r>
          </a:p>
          <a:p>
            <a:pPr marL="72915" indent="0">
              <a:buNone/>
            </a:pPr>
            <a:r>
              <a:rPr lang="en-US" sz="1900" dirty="0"/>
              <a:t>Now we can run through the RE&amp;CT identification actions…</a:t>
            </a:r>
          </a:p>
          <a:p>
            <a:pPr marL="530206" indent="-457291">
              <a:buFont typeface="+mj-lt"/>
              <a:buAutoNum type="arabicPeriod"/>
            </a:pPr>
            <a:r>
              <a:rPr lang="en-US" sz="1900" dirty="0"/>
              <a:t>List email message </a:t>
            </a:r>
            <a:r>
              <a:rPr lang="en-US" sz="1900" dirty="0" err="1"/>
              <a:t>recievers</a:t>
            </a:r>
            <a:endParaRPr lang="en-US" sz="1900" dirty="0"/>
          </a:p>
          <a:p>
            <a:pPr marL="530206" indent="-457291">
              <a:buFont typeface="+mj-lt"/>
              <a:buAutoNum type="arabicPeriod"/>
            </a:pPr>
            <a:r>
              <a:rPr lang="en-US" sz="1900" dirty="0"/>
              <a:t>List users opened email message</a:t>
            </a:r>
          </a:p>
          <a:p>
            <a:pPr marL="530206" indent="-457291">
              <a:buFont typeface="+mj-lt"/>
              <a:buAutoNum type="arabicPeriod"/>
            </a:pPr>
            <a:r>
              <a:rPr lang="en-US" sz="1900" dirty="0"/>
              <a:t>Collect email message</a:t>
            </a:r>
          </a:p>
          <a:p>
            <a:pPr marL="530206" indent="-457291">
              <a:buFont typeface="+mj-lt"/>
              <a:buAutoNum type="arabicPeriod"/>
            </a:pPr>
            <a:r>
              <a:rPr lang="en-US" sz="1900" dirty="0"/>
              <a:t>Extract observables from email message</a:t>
            </a:r>
          </a:p>
          <a:p>
            <a:pPr marL="72915" indent="0">
              <a:buNone/>
            </a:pPr>
            <a:endParaRPr lang="en-US" dirty="0"/>
          </a:p>
          <a:p>
            <a:pPr lvl="1"/>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3"/>
          <a:stretch>
            <a:fillRect/>
          </a:stretch>
        </p:blipFill>
        <p:spPr>
          <a:xfrm>
            <a:off x="9288939" y="5153877"/>
            <a:ext cx="2651842" cy="2339226"/>
          </a:xfrm>
          <a:prstGeom prst="rect">
            <a:avLst/>
          </a:prstGeom>
        </p:spPr>
      </p:pic>
      <p:pic>
        <p:nvPicPr>
          <p:cNvPr id="7" name="Picture 6">
            <a:extLst>
              <a:ext uri="{FF2B5EF4-FFF2-40B4-BE49-F238E27FC236}">
                <a16:creationId xmlns:a16="http://schemas.microsoft.com/office/drawing/2014/main" id="{890F1C23-024C-4F5E-8CB7-6C2E6DA87EF2}"/>
              </a:ext>
            </a:extLst>
          </p:cNvPr>
          <p:cNvPicPr>
            <a:picLocks noChangeAspect="1"/>
          </p:cNvPicPr>
          <p:nvPr/>
        </p:nvPicPr>
        <p:blipFill>
          <a:blip r:embed="rId4"/>
          <a:stretch>
            <a:fillRect/>
          </a:stretch>
        </p:blipFill>
        <p:spPr>
          <a:xfrm>
            <a:off x="914183" y="3539297"/>
            <a:ext cx="4825852" cy="1029946"/>
          </a:xfrm>
          <a:prstGeom prst="rect">
            <a:avLst/>
          </a:prstGeom>
        </p:spPr>
      </p:pic>
    </p:spTree>
    <p:extLst>
      <p:ext uri="{BB962C8B-B14F-4D97-AF65-F5344CB8AC3E}">
        <p14:creationId xmlns:p14="http://schemas.microsoft.com/office/powerpoint/2010/main" val="144112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ABB4188-CDAD-426B-B37A-EA3B9F969103}"/>
              </a:ext>
            </a:extLst>
          </p:cNvPr>
          <p:cNvSpPr>
            <a:spLocks noGrp="1"/>
          </p:cNvSpPr>
          <p:nvPr>
            <p:ph idx="1"/>
          </p:nvPr>
        </p:nvSpPr>
        <p:spPr/>
        <p:txBody>
          <a:bodyPr/>
          <a:lstStyle/>
          <a:p>
            <a:pPr marL="0" indent="0">
              <a:buNone/>
            </a:pPr>
            <a:br>
              <a:rPr lang="en-US" dirty="0"/>
            </a:br>
            <a:endParaRPr lang="en-US" dirty="0"/>
          </a:p>
          <a:p>
            <a:pPr marL="0" indent="0">
              <a:buNone/>
            </a:pPr>
            <a:endParaRPr lang="en-US" dirty="0"/>
          </a:p>
          <a:p>
            <a:pPr marL="0" indent="0">
              <a:buNone/>
            </a:pPr>
            <a:endParaRPr lang="en-US" dirty="0"/>
          </a:p>
          <a:p>
            <a:pPr marL="0" indent="0" algn="ctr">
              <a:buNone/>
            </a:pPr>
            <a:r>
              <a:rPr lang="en-US" dirty="0"/>
              <a:t>Wait what? Email subject is “How is the weather?”</a:t>
            </a:r>
            <a:endParaRPr lang="en-DK" dirty="0"/>
          </a:p>
        </p:txBody>
      </p:sp>
    </p:spTree>
    <p:extLst>
      <p:ext uri="{BB962C8B-B14F-4D97-AF65-F5344CB8AC3E}">
        <p14:creationId xmlns:p14="http://schemas.microsoft.com/office/powerpoint/2010/main" val="2121420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175" cy="685958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C4739FD-BFA5-4150-AFC5-6A626AD76F73}"/>
              </a:ext>
            </a:extLst>
          </p:cNvPr>
          <p:cNvSpPr>
            <a:spLocks noGrp="1"/>
          </p:cNvSpPr>
          <p:nvPr>
            <p:ph type="title"/>
          </p:nvPr>
        </p:nvSpPr>
        <p:spPr>
          <a:xfrm>
            <a:off x="2399858" y="2074195"/>
            <a:ext cx="6937565" cy="2993734"/>
          </a:xfrm>
        </p:spPr>
        <p:txBody>
          <a:bodyPr vert="horz" lIns="91440" tIns="45720" rIns="91440" bIns="45720" rtlCol="0" anchor="ctr">
            <a:normAutofit/>
          </a:bodyPr>
          <a:lstStyle/>
          <a:p>
            <a:pPr algn="ctr" defTabSz="914400"/>
            <a:r>
              <a:rPr lang="en-US" sz="8800" kern="1200">
                <a:latin typeface="+mj-lt"/>
                <a:ea typeface="+mj-ea"/>
                <a:cs typeface="+mj-cs"/>
              </a:rPr>
              <a:t>The trusted relationship</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38" y="115219"/>
            <a:ext cx="11942698" cy="662914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857" y="1884076"/>
            <a:ext cx="693756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857" y="5067929"/>
            <a:ext cx="693756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5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04AB-FD6B-4DFA-8920-65B9F5A0025D}"/>
              </a:ext>
            </a:extLst>
          </p:cNvPr>
          <p:cNvSpPr>
            <a:spLocks noGrp="1"/>
          </p:cNvSpPr>
          <p:nvPr>
            <p:ph type="ctrTitle"/>
          </p:nvPr>
        </p:nvSpPr>
        <p:spPr>
          <a:xfrm>
            <a:off x="128130" y="276290"/>
            <a:ext cx="9981672" cy="659996"/>
          </a:xfrm>
        </p:spPr>
        <p:txBody>
          <a:bodyPr/>
          <a:lstStyle/>
          <a:p>
            <a:r>
              <a:rPr lang="en-US" dirty="0" err="1"/>
              <a:t>Emotet</a:t>
            </a:r>
            <a:endParaRPr lang="en-DK" dirty="0"/>
          </a:p>
        </p:txBody>
      </p:sp>
      <p:pic>
        <p:nvPicPr>
          <p:cNvPr id="14338" name="Picture 2" descr="EMOTET Returns, Starts Spreading via Spam Botnet">
            <a:extLst>
              <a:ext uri="{FF2B5EF4-FFF2-40B4-BE49-F238E27FC236}">
                <a16:creationId xmlns:a16="http://schemas.microsoft.com/office/drawing/2014/main" id="{B9D9B5B5-4957-436E-A442-B7498393E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437" y="1236840"/>
            <a:ext cx="8236269" cy="5346458"/>
          </a:xfrm>
          <a:prstGeom prst="rect">
            <a:avLst/>
          </a:prstGeom>
          <a:noFill/>
        </p:spPr>
      </p:pic>
      <p:pic>
        <p:nvPicPr>
          <p:cNvPr id="15362" name="Picture 2" descr="Text&#10;&#10;Description automatically generated with medium confidence">
            <a:extLst>
              <a:ext uri="{FF2B5EF4-FFF2-40B4-BE49-F238E27FC236}">
                <a16:creationId xmlns:a16="http://schemas.microsoft.com/office/drawing/2014/main" id="{34A74054-BE29-4BA3-8A6C-818AF265E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97" y="2172203"/>
            <a:ext cx="3357898" cy="2515182"/>
          </a:xfrm>
          <a:prstGeom prst="rect">
            <a:avLst/>
          </a:prstGeom>
          <a:noFill/>
        </p:spPr>
      </p:pic>
    </p:spTree>
    <p:extLst>
      <p:ext uri="{BB962C8B-B14F-4D97-AF65-F5344CB8AC3E}">
        <p14:creationId xmlns:p14="http://schemas.microsoft.com/office/powerpoint/2010/main" val="36967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5362"/>
                                        </p:tgtEl>
                                        <p:attrNameLst>
                                          <p:attrName>ppt_x</p:attrName>
                                        </p:attrNameLst>
                                      </p:cBhvr>
                                      <p:tavLst>
                                        <p:tav tm="0">
                                          <p:val>
                                            <p:strVal val="ppt_x"/>
                                          </p:val>
                                        </p:tav>
                                        <p:tav tm="100000">
                                          <p:val>
                                            <p:strVal val="ppt_x"/>
                                          </p:val>
                                        </p:tav>
                                      </p:tavLst>
                                    </p:anim>
                                    <p:anim calcmode="lin" valueType="num">
                                      <p:cBhvr additive="base">
                                        <p:cTn id="11" dur="500"/>
                                        <p:tgtEl>
                                          <p:spTgt spid="15362"/>
                                        </p:tgtEl>
                                        <p:attrNameLst>
                                          <p:attrName>ppt_y</p:attrName>
                                        </p:attrNameLst>
                                      </p:cBhvr>
                                      <p:tavLst>
                                        <p:tav tm="0">
                                          <p:val>
                                            <p:strVal val="ppt_y"/>
                                          </p:val>
                                        </p:tav>
                                        <p:tav tm="100000">
                                          <p:val>
                                            <p:strVal val="1+ppt_h/2"/>
                                          </p:val>
                                        </p:tav>
                                      </p:tavLst>
                                    </p:anim>
                                    <p:set>
                                      <p:cBhvr>
                                        <p:cTn id="12" dur="1" fill="hold">
                                          <p:stCondLst>
                                            <p:cond delay="499"/>
                                          </p:stCondLst>
                                        </p:cTn>
                                        <p:tgtEl>
                                          <p:spTgt spid="1536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 calcmode="lin" valueType="num">
                                      <p:cBhvr additive="base">
                                        <p:cTn id="17" dur="500" fill="hold"/>
                                        <p:tgtEl>
                                          <p:spTgt spid="14338"/>
                                        </p:tgtEl>
                                        <p:attrNameLst>
                                          <p:attrName>ppt_x</p:attrName>
                                        </p:attrNameLst>
                                      </p:cBhvr>
                                      <p:tavLst>
                                        <p:tav tm="0">
                                          <p:val>
                                            <p:strVal val="#ppt_x"/>
                                          </p:val>
                                        </p:tav>
                                        <p:tav tm="100000">
                                          <p:val>
                                            <p:strVal val="#ppt_x"/>
                                          </p:val>
                                        </p:tav>
                                      </p:tavLst>
                                    </p:anim>
                                    <p:anim calcmode="lin" valueType="num">
                                      <p:cBhvr additive="base">
                                        <p:cTn id="1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866C-B25E-40BD-9F2E-F224C279B3C2}"/>
              </a:ext>
            </a:extLst>
          </p:cNvPr>
          <p:cNvSpPr>
            <a:spLocks noGrp="1"/>
          </p:cNvSpPr>
          <p:nvPr>
            <p:ph type="ctrTitle"/>
          </p:nvPr>
        </p:nvSpPr>
        <p:spPr>
          <a:xfrm>
            <a:off x="128157" y="258626"/>
            <a:ext cx="9981672" cy="659996"/>
          </a:xfrm>
        </p:spPr>
        <p:txBody>
          <a:bodyPr/>
          <a:lstStyle/>
          <a:p>
            <a:r>
              <a:rPr lang="en-US" dirty="0"/>
              <a:t>Why do users fall for this?</a:t>
            </a:r>
            <a:endParaRPr lang="en-DK" dirty="0"/>
          </a:p>
        </p:txBody>
      </p:sp>
      <p:sp>
        <p:nvSpPr>
          <p:cNvPr id="3" name="TextBox 2">
            <a:extLst>
              <a:ext uri="{FF2B5EF4-FFF2-40B4-BE49-F238E27FC236}">
                <a16:creationId xmlns:a16="http://schemas.microsoft.com/office/drawing/2014/main" id="{71EE76CF-C538-462B-ACD2-1548D7E83CF7}"/>
              </a:ext>
            </a:extLst>
          </p:cNvPr>
          <p:cNvSpPr txBox="1"/>
          <p:nvPr/>
        </p:nvSpPr>
        <p:spPr>
          <a:xfrm>
            <a:off x="6168347" y="1356384"/>
            <a:ext cx="5402619" cy="5078313"/>
          </a:xfrm>
          <a:prstGeom prst="rect">
            <a:avLst/>
          </a:prstGeom>
          <a:noFill/>
        </p:spPr>
        <p:txBody>
          <a:bodyPr wrap="square" rtlCol="0">
            <a:spAutoFit/>
          </a:bodyPr>
          <a:lstStyle/>
          <a:p>
            <a:r>
              <a:rPr lang="en-US" sz="1800" dirty="0"/>
              <a:t>The key is to first understand where is the malicious mail coming from?</a:t>
            </a:r>
          </a:p>
          <a:p>
            <a:endParaRPr lang="en-US" sz="1800" dirty="0"/>
          </a:p>
          <a:p>
            <a:pPr marL="285807" indent="-285807">
              <a:buFont typeface="Arial" panose="020B0604020202020204" pitchFamily="34" charset="0"/>
              <a:buChar char="•"/>
            </a:pPr>
            <a:r>
              <a:rPr lang="en-US" sz="1800" dirty="0"/>
              <a:t>When </a:t>
            </a:r>
            <a:r>
              <a:rPr lang="en-US" sz="1800" dirty="0" err="1"/>
              <a:t>Emotet</a:t>
            </a:r>
            <a:r>
              <a:rPr lang="en-US" sz="1800" dirty="0"/>
              <a:t> compromised a user it propagated by specifically looking in the users email for any words related to finance</a:t>
            </a:r>
          </a:p>
          <a:p>
            <a:pPr marL="285807" indent="-285807">
              <a:buFont typeface="Arial" panose="020B0604020202020204" pitchFamily="34" charset="0"/>
              <a:buChar char="•"/>
            </a:pPr>
            <a:endParaRPr lang="en-US" sz="1800" dirty="0"/>
          </a:p>
          <a:p>
            <a:r>
              <a:rPr lang="en-US" sz="1800" dirty="0"/>
              <a:t>Now lets imagine something…</a:t>
            </a:r>
          </a:p>
          <a:p>
            <a:endParaRPr lang="en-US" sz="1800" dirty="0"/>
          </a:p>
          <a:p>
            <a:r>
              <a:rPr lang="en-US" sz="1800" dirty="0"/>
              <a:t>You have an ongoing dialogue with your banking advisor</a:t>
            </a:r>
          </a:p>
          <a:p>
            <a:endParaRPr lang="en-US" sz="1800" dirty="0"/>
          </a:p>
          <a:p>
            <a:pPr marL="342969" indent="-342969">
              <a:buFont typeface="+mj-lt"/>
              <a:buAutoNum type="arabicPeriod"/>
            </a:pPr>
            <a:r>
              <a:rPr lang="en-US" sz="1800" i="1" dirty="0"/>
              <a:t>Hi bank, I would like to purchase this car</a:t>
            </a:r>
          </a:p>
          <a:p>
            <a:pPr marL="800260" lvl="1" indent="-342969">
              <a:buFont typeface="+mj-lt"/>
              <a:buAutoNum type="arabicPeriod"/>
            </a:pPr>
            <a:r>
              <a:rPr lang="en-US" sz="1800" i="1" dirty="0"/>
              <a:t>Ok please send across your budget so I can see if we can allocate the loan</a:t>
            </a:r>
          </a:p>
          <a:p>
            <a:pPr lvl="1"/>
            <a:endParaRPr lang="en-US" sz="1800" i="1" dirty="0"/>
          </a:p>
          <a:p>
            <a:pPr marL="342969" indent="-342969">
              <a:buFont typeface="+mj-lt"/>
              <a:buAutoNum type="arabicPeriod"/>
            </a:pPr>
            <a:r>
              <a:rPr lang="en-US" sz="1800" i="1" dirty="0"/>
              <a:t>Please find the document attached to this OneDrive link</a:t>
            </a:r>
          </a:p>
          <a:p>
            <a:pPr marL="285807" indent="-285807">
              <a:buFont typeface="Arial" panose="020B0604020202020204" pitchFamily="34" charset="0"/>
              <a:buChar char="•"/>
            </a:pPr>
            <a:endParaRPr lang="en-DK" sz="1800" dirty="0"/>
          </a:p>
        </p:txBody>
      </p:sp>
      <p:pic>
        <p:nvPicPr>
          <p:cNvPr id="16386" name="Picture 2" descr="A picture containing text, person&#10;&#10;Description automatically generated">
            <a:extLst>
              <a:ext uri="{FF2B5EF4-FFF2-40B4-BE49-F238E27FC236}">
                <a16:creationId xmlns:a16="http://schemas.microsoft.com/office/drawing/2014/main" id="{C0F715A2-E746-4BE5-9B3D-A3FCC0B2A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11" y="1819696"/>
            <a:ext cx="3810882" cy="3810882"/>
          </a:xfrm>
          <a:prstGeom prst="rect">
            <a:avLst/>
          </a:prstGeom>
          <a:noFill/>
        </p:spPr>
      </p:pic>
    </p:spTree>
    <p:extLst>
      <p:ext uri="{BB962C8B-B14F-4D97-AF65-F5344CB8AC3E}">
        <p14:creationId xmlns:p14="http://schemas.microsoft.com/office/powerpoint/2010/main" val="22586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535E-6DC7-47E0-9411-68A8F01FE6BE}"/>
              </a:ext>
            </a:extLst>
          </p:cNvPr>
          <p:cNvSpPr>
            <a:spLocks noGrp="1"/>
          </p:cNvSpPr>
          <p:nvPr>
            <p:ph type="ctrTitle"/>
          </p:nvPr>
        </p:nvSpPr>
        <p:spPr>
          <a:xfrm>
            <a:off x="128130" y="258626"/>
            <a:ext cx="9981672" cy="659996"/>
          </a:xfrm>
        </p:spPr>
        <p:txBody>
          <a:bodyPr/>
          <a:lstStyle/>
          <a:p>
            <a:r>
              <a:rPr lang="en-US" dirty="0"/>
              <a:t>Did you see it?</a:t>
            </a:r>
            <a:endParaRPr lang="en-DK" dirty="0"/>
          </a:p>
        </p:txBody>
      </p:sp>
      <p:sp>
        <p:nvSpPr>
          <p:cNvPr id="4" name="TextBox 3">
            <a:extLst>
              <a:ext uri="{FF2B5EF4-FFF2-40B4-BE49-F238E27FC236}">
                <a16:creationId xmlns:a16="http://schemas.microsoft.com/office/drawing/2014/main" id="{5C6FE682-F117-4605-8C7B-E6264EEB7555}"/>
              </a:ext>
            </a:extLst>
          </p:cNvPr>
          <p:cNvSpPr txBox="1"/>
          <p:nvPr/>
        </p:nvSpPr>
        <p:spPr>
          <a:xfrm>
            <a:off x="539910" y="1602503"/>
            <a:ext cx="5631759" cy="4247317"/>
          </a:xfrm>
          <a:prstGeom prst="rect">
            <a:avLst/>
          </a:prstGeom>
          <a:noFill/>
        </p:spPr>
        <p:txBody>
          <a:bodyPr wrap="square">
            <a:spAutoFit/>
          </a:bodyPr>
          <a:lstStyle/>
          <a:p>
            <a:pPr marL="342969" indent="-342969">
              <a:buFont typeface="+mj-lt"/>
              <a:buAutoNum type="arabicPeriod"/>
            </a:pPr>
            <a:endParaRPr lang="en-US" sz="1800" i="1" dirty="0"/>
          </a:p>
          <a:p>
            <a:pPr marL="342969" indent="-342969">
              <a:buFont typeface="+mj-lt"/>
              <a:buAutoNum type="arabicPeriod"/>
            </a:pPr>
            <a:r>
              <a:rPr lang="en-US" sz="1800" i="1" dirty="0"/>
              <a:t>Hi bank, I would like to purchase this car</a:t>
            </a:r>
          </a:p>
          <a:p>
            <a:pPr marL="800260" lvl="1" indent="-342969">
              <a:buFont typeface="+mj-lt"/>
              <a:buAutoNum type="arabicPeriod"/>
            </a:pPr>
            <a:r>
              <a:rPr lang="en-US" sz="1800" i="1" dirty="0"/>
              <a:t>Ok please send across your budget so I can see if we can allocate the loan</a:t>
            </a:r>
          </a:p>
          <a:p>
            <a:pPr lvl="1"/>
            <a:endParaRPr lang="en-US" sz="1800" i="1" dirty="0"/>
          </a:p>
          <a:p>
            <a:pPr marL="342969" indent="-342969">
              <a:buFont typeface="+mj-lt"/>
              <a:buAutoNum type="arabicPeriod"/>
            </a:pPr>
            <a:r>
              <a:rPr lang="en-US" sz="1800" i="1" dirty="0">
                <a:solidFill>
                  <a:srgbClr val="FF0000"/>
                </a:solidFill>
              </a:rPr>
              <a:t>Please find the document attached to this OneDrive link</a:t>
            </a:r>
          </a:p>
          <a:p>
            <a:pPr marL="342969" indent="-342969">
              <a:buFont typeface="+mj-lt"/>
              <a:buAutoNum type="arabicPeriod"/>
            </a:pPr>
            <a:endParaRPr lang="en-US" sz="1800" i="1" dirty="0">
              <a:solidFill>
                <a:srgbClr val="FF0000"/>
              </a:solidFill>
            </a:endParaRPr>
          </a:p>
          <a:p>
            <a:pPr marL="342969" indent="-342969">
              <a:buFont typeface="Arial" panose="020B0604020202020204" pitchFamily="34" charset="0"/>
              <a:buChar char="•"/>
            </a:pPr>
            <a:endParaRPr lang="en-US" sz="1800" dirty="0"/>
          </a:p>
          <a:p>
            <a:pPr marL="342969" indent="-342969">
              <a:buFont typeface="Arial" panose="020B0604020202020204" pitchFamily="34" charset="0"/>
              <a:buChar char="•"/>
            </a:pPr>
            <a:endParaRPr lang="en-US" sz="1800" dirty="0"/>
          </a:p>
          <a:p>
            <a:pPr marL="342969" indent="-342969">
              <a:buFont typeface="Arial" panose="020B0604020202020204" pitchFamily="34" charset="0"/>
              <a:buChar char="•"/>
            </a:pPr>
            <a:r>
              <a:rPr lang="en-US" sz="1800" dirty="0"/>
              <a:t>This type of compromise is very hard to spot as it relies on what we call a “Trusted Relationship” to social engineer the user</a:t>
            </a:r>
          </a:p>
          <a:p>
            <a:pPr marL="800260" lvl="1" indent="-342969">
              <a:buFont typeface="Arial" panose="020B0604020202020204" pitchFamily="34" charset="0"/>
              <a:buChar char="•"/>
            </a:pPr>
            <a:r>
              <a:rPr lang="en-US" sz="1800" dirty="0"/>
              <a:t>The user won’t even know that they have been compromised</a:t>
            </a:r>
          </a:p>
        </p:txBody>
      </p:sp>
      <p:pic>
        <p:nvPicPr>
          <p:cNvPr id="17410" name="Picture 2" descr="A cat sitting in a computer tower&#10;&#10;Description automatically generated with low confidence">
            <a:extLst>
              <a:ext uri="{FF2B5EF4-FFF2-40B4-BE49-F238E27FC236}">
                <a16:creationId xmlns:a16="http://schemas.microsoft.com/office/drawing/2014/main" id="{72F4B7FD-C659-498A-A84B-29392167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756" y="2000179"/>
            <a:ext cx="4720508" cy="3147005"/>
          </a:xfrm>
          <a:prstGeom prst="rect">
            <a:avLst/>
          </a:prstGeom>
          <a:noFill/>
        </p:spPr>
      </p:pic>
    </p:spTree>
    <p:extLst>
      <p:ext uri="{BB962C8B-B14F-4D97-AF65-F5344CB8AC3E}">
        <p14:creationId xmlns:p14="http://schemas.microsoft.com/office/powerpoint/2010/main" val="97448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1B3054A-AE67-4A91-BC70-F35A258304D6}"/>
              </a:ext>
            </a:extLst>
          </p:cNvPr>
          <p:cNvSpPr>
            <a:spLocks noGrp="1"/>
          </p:cNvSpPr>
          <p:nvPr>
            <p:ph idx="1"/>
          </p:nvPr>
        </p:nvSpPr>
        <p:spPr/>
        <p:txBody>
          <a:bodyPr>
            <a:normAutofit/>
          </a:bodyPr>
          <a:lstStyle/>
          <a:p>
            <a:r>
              <a:rPr lang="en-US" sz="1800" dirty="0"/>
              <a:t>For the next few weeks, I would regularly receive updates about the project…</a:t>
            </a:r>
          </a:p>
          <a:p>
            <a:endParaRPr lang="en-US" sz="1800" dirty="0"/>
          </a:p>
          <a:p>
            <a:r>
              <a:rPr lang="en-US" sz="1800" dirty="0"/>
              <a:t>What was the project?</a:t>
            </a:r>
          </a:p>
          <a:p>
            <a:endParaRPr lang="en-US" sz="1800" dirty="0"/>
          </a:p>
          <a:p>
            <a:pPr marL="285807" indent="-285807">
              <a:buFont typeface="Arial" panose="020B0604020202020204" pitchFamily="34" charset="0"/>
              <a:buChar char="•"/>
            </a:pPr>
            <a:r>
              <a:rPr lang="en-US" sz="1800" dirty="0"/>
              <a:t>Scanning the entire Danish IP address space looking for replies</a:t>
            </a:r>
          </a:p>
          <a:p>
            <a:pPr marL="743099" lvl="1" indent="-285807">
              <a:buFont typeface="Arial" panose="020B0604020202020204" pitchFamily="34" charset="0"/>
              <a:buChar char="•"/>
            </a:pPr>
            <a:r>
              <a:rPr lang="en-US" sz="1800" dirty="0"/>
              <a:t>Taking the replies and making some very specific requests to the IP addresses (JARM)</a:t>
            </a:r>
          </a:p>
          <a:p>
            <a:pPr marL="743099" lvl="1" indent="-285807">
              <a:buFont typeface="Arial" panose="020B0604020202020204" pitchFamily="34" charset="0"/>
              <a:buChar char="•"/>
            </a:pPr>
            <a:r>
              <a:rPr lang="en-US" sz="1800" dirty="0"/>
              <a:t>Storing this data in a database for further hunting</a:t>
            </a:r>
          </a:p>
          <a:p>
            <a:pPr marL="285807" indent="-285807">
              <a:buFont typeface="Arial" panose="020B0604020202020204" pitchFamily="34" charset="0"/>
              <a:buChar char="•"/>
            </a:pPr>
            <a:endParaRPr lang="en-US" sz="1800" dirty="0"/>
          </a:p>
          <a:p>
            <a:r>
              <a:rPr lang="en-US" sz="1800" dirty="0"/>
              <a:t>Each time I spoke to the student I would excitingly ask for the data he had so far…</a:t>
            </a:r>
          </a:p>
          <a:p>
            <a:endParaRPr lang="en-US" sz="1800" dirty="0"/>
          </a:p>
          <a:p>
            <a:r>
              <a:rPr lang="en-US" sz="1800" dirty="0"/>
              <a:t>Then one night…</a:t>
            </a:r>
            <a:endParaRPr lang="en-DK" sz="1800" dirty="0"/>
          </a:p>
          <a:p>
            <a:endParaRPr lang="en-DK" sz="1800" dirty="0"/>
          </a:p>
        </p:txBody>
      </p:sp>
      <p:sp>
        <p:nvSpPr>
          <p:cNvPr id="2" name="Title 1">
            <a:extLst>
              <a:ext uri="{FF2B5EF4-FFF2-40B4-BE49-F238E27FC236}">
                <a16:creationId xmlns:a16="http://schemas.microsoft.com/office/drawing/2014/main" id="{B3AAD002-2AEE-4D7E-9CB0-9E97A49FA7C5}"/>
              </a:ext>
            </a:extLst>
          </p:cNvPr>
          <p:cNvSpPr>
            <a:spLocks noGrp="1"/>
          </p:cNvSpPr>
          <p:nvPr>
            <p:ph type="title"/>
          </p:nvPr>
        </p:nvSpPr>
        <p:spPr/>
        <p:txBody>
          <a:bodyPr/>
          <a:lstStyle/>
          <a:p>
            <a:r>
              <a:rPr lang="en-US"/>
              <a:t>The hunt</a:t>
            </a:r>
            <a:endParaRPr lang="en-DK" dirty="0"/>
          </a:p>
        </p:txBody>
      </p:sp>
    </p:spTree>
    <p:extLst>
      <p:ext uri="{BB962C8B-B14F-4D97-AF65-F5344CB8AC3E}">
        <p14:creationId xmlns:p14="http://schemas.microsoft.com/office/powerpoint/2010/main" val="1835189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01382" y="26001"/>
            <a:ext cx="10356159" cy="970675"/>
          </a:xfrm>
        </p:spPr>
        <p:txBody>
          <a:bodyPr>
            <a:normAutofit/>
          </a:bodyPr>
          <a:lstStyle/>
          <a:p>
            <a:r>
              <a:rPr lang="en-US" dirty="0"/>
              <a:t>Email - Analysis</a:t>
            </a: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
        <p:nvSpPr>
          <p:cNvPr id="17" name="Content Placeholder 16">
            <a:extLst>
              <a:ext uri="{FF2B5EF4-FFF2-40B4-BE49-F238E27FC236}">
                <a16:creationId xmlns:a16="http://schemas.microsoft.com/office/drawing/2014/main" id="{6B4D26C5-6E16-40E4-BF1B-7A26F4EE3EB3}"/>
              </a:ext>
            </a:extLst>
          </p:cNvPr>
          <p:cNvSpPr>
            <a:spLocks noGrp="1"/>
          </p:cNvSpPr>
          <p:nvPr>
            <p:ph sz="half" idx="1"/>
          </p:nvPr>
        </p:nvSpPr>
        <p:spPr>
          <a:effectLst/>
        </p:spPr>
        <p:txBody>
          <a:bodyPr>
            <a:normAutofit fontScale="92500" lnSpcReduction="10000"/>
          </a:bodyPr>
          <a:lstStyle/>
          <a:p>
            <a:pPr marL="36907" indent="0">
              <a:buNone/>
            </a:pPr>
            <a:r>
              <a:rPr lang="en-US" dirty="0"/>
              <a:t>After retrieving the email we can find the </a:t>
            </a:r>
            <a:r>
              <a:rPr lang="en-US" dirty="0" err="1"/>
              <a:t>Onedrive</a:t>
            </a:r>
            <a:r>
              <a:rPr lang="en-US" dirty="0"/>
              <a:t> link…</a:t>
            </a:r>
          </a:p>
          <a:p>
            <a:pPr marL="36907" indent="0">
              <a:buNone/>
            </a:pPr>
            <a:endParaRPr lang="en-US" dirty="0"/>
          </a:p>
          <a:p>
            <a:pPr marL="36907" indent="0">
              <a:buNone/>
            </a:pPr>
            <a:r>
              <a:rPr lang="en-US" dirty="0"/>
              <a:t>We also find that the email was an email thread hijack, which could explain why our user fell for the phishing attack.</a:t>
            </a:r>
          </a:p>
          <a:p>
            <a:pPr marL="36907" indent="0">
              <a:buNone/>
            </a:pPr>
            <a:endParaRPr lang="en-US" dirty="0"/>
          </a:p>
          <a:p>
            <a:pPr marL="36907" indent="0">
              <a:buNone/>
            </a:pPr>
            <a:r>
              <a:rPr lang="en-US" dirty="0"/>
              <a:t>Following the </a:t>
            </a:r>
            <a:r>
              <a:rPr lang="en-US" dirty="0" err="1"/>
              <a:t>Onedrive</a:t>
            </a:r>
            <a:r>
              <a:rPr lang="en-US" dirty="0"/>
              <a:t> link we are able to retrieve the helpguide.zip file.</a:t>
            </a:r>
          </a:p>
        </p:txBody>
      </p:sp>
      <p:sp>
        <p:nvSpPr>
          <p:cNvPr id="19" name="Content Placeholder 18">
            <a:extLst>
              <a:ext uri="{FF2B5EF4-FFF2-40B4-BE49-F238E27FC236}">
                <a16:creationId xmlns:a16="http://schemas.microsoft.com/office/drawing/2014/main" id="{222D7717-46B4-4F71-A185-8C66A727B662}"/>
              </a:ext>
            </a:extLst>
          </p:cNvPr>
          <p:cNvSpPr>
            <a:spLocks noGrp="1"/>
          </p:cNvSpPr>
          <p:nvPr>
            <p:ph sz="half" idx="2"/>
          </p:nvPr>
        </p:nvSpPr>
        <p:spPr>
          <a:effectLst/>
        </p:spPr>
        <p:txBody>
          <a:bodyPr>
            <a:normAutofit fontScale="92500" lnSpcReduction="10000"/>
          </a:bodyPr>
          <a:lstStyle/>
          <a:p>
            <a:pPr marL="36907" indent="0">
              <a:buNone/>
            </a:pPr>
            <a:r>
              <a:rPr lang="en-US" dirty="0">
                <a:latin typeface="Berlin Sans FB" panose="020E0602020502020306" pitchFamily="34" charset="0"/>
              </a:rPr>
              <a:t>Hi David,</a:t>
            </a:r>
          </a:p>
          <a:p>
            <a:pPr marL="36907" indent="0">
              <a:buNone/>
            </a:pPr>
            <a:r>
              <a:rPr lang="en-US" dirty="0">
                <a:latin typeface="Berlin Sans FB" panose="020E0602020502020306" pitchFamily="34" charset="0"/>
              </a:rPr>
              <a:t>Hope the weather in England is nice. Regards, Andrew</a:t>
            </a:r>
          </a:p>
          <a:p>
            <a:pPr marL="36907" indent="0">
              <a:buNone/>
            </a:pPr>
            <a:r>
              <a:rPr lang="en-US" dirty="0">
                <a:latin typeface="Berlin Sans FB" panose="020E0602020502020306" pitchFamily="34" charset="0"/>
              </a:rPr>
              <a:t>------</a:t>
            </a:r>
          </a:p>
          <a:p>
            <a:pPr marL="36907" indent="0">
              <a:buNone/>
            </a:pPr>
            <a:r>
              <a:rPr lang="en-US" dirty="0">
                <a:latin typeface="Berlin Sans FB" panose="020E0602020502020306" pitchFamily="34" charset="0"/>
              </a:rPr>
              <a:t>Hi Andrew,</a:t>
            </a:r>
          </a:p>
          <a:p>
            <a:pPr marL="36907" indent="0">
              <a:buNone/>
            </a:pPr>
            <a:r>
              <a:rPr lang="en-US" dirty="0">
                <a:latin typeface="Berlin Sans FB" panose="020E0602020502020306" pitchFamily="34" charset="0"/>
              </a:rPr>
              <a:t>Weather is great thanks, Regards, David</a:t>
            </a:r>
          </a:p>
          <a:p>
            <a:pPr marL="36907" indent="0">
              <a:buNone/>
            </a:pPr>
            <a:r>
              <a:rPr lang="en-US" dirty="0">
                <a:latin typeface="Berlin Sans FB" panose="020E0602020502020306" pitchFamily="34" charset="0"/>
              </a:rPr>
              <a:t>------</a:t>
            </a:r>
          </a:p>
          <a:p>
            <a:pPr marL="36907" indent="0">
              <a:buNone/>
            </a:pPr>
            <a:r>
              <a:rPr lang="en-US" dirty="0">
                <a:latin typeface="Berlin Sans FB" panose="020E0602020502020306" pitchFamily="34" charset="0"/>
              </a:rPr>
              <a:t>David find attached the file you asked me for recently: onedrive.com/helpguide.zip</a:t>
            </a:r>
          </a:p>
          <a:p>
            <a:pPr marL="36907" indent="0">
              <a:buNone/>
            </a:pPr>
            <a:endParaRPr lang="en-DK" dirty="0"/>
          </a:p>
        </p:txBody>
      </p:sp>
    </p:spTree>
    <p:extLst>
      <p:ext uri="{BB962C8B-B14F-4D97-AF65-F5344CB8AC3E}">
        <p14:creationId xmlns:p14="http://schemas.microsoft.com/office/powerpoint/2010/main" val="24880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9"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A1A1-7FF0-4EAD-BEA5-0B22822C2FA2}"/>
              </a:ext>
            </a:extLst>
          </p:cNvPr>
          <p:cNvSpPr>
            <a:spLocks noGrp="1"/>
          </p:cNvSpPr>
          <p:nvPr>
            <p:ph type="title"/>
          </p:nvPr>
        </p:nvSpPr>
        <p:spPr/>
        <p:txBody>
          <a:bodyPr/>
          <a:lstStyle/>
          <a:p>
            <a:r>
              <a:rPr lang="en-US" dirty="0"/>
              <a:t>Data </a:t>
            </a:r>
            <a:r>
              <a:rPr lang="en-US" dirty="0" err="1"/>
              <a:t>data</a:t>
            </a:r>
            <a:r>
              <a:rPr lang="en-US" dirty="0"/>
              <a:t> </a:t>
            </a:r>
            <a:r>
              <a:rPr lang="en-US" dirty="0" err="1"/>
              <a:t>data</a:t>
            </a:r>
            <a:endParaRPr lang="en-DK" dirty="0"/>
          </a:p>
        </p:txBody>
      </p:sp>
      <p:graphicFrame>
        <p:nvGraphicFramePr>
          <p:cNvPr id="6" name="Table 5">
            <a:extLst>
              <a:ext uri="{FF2B5EF4-FFF2-40B4-BE49-F238E27FC236}">
                <a16:creationId xmlns:a16="http://schemas.microsoft.com/office/drawing/2014/main" id="{C27B97C4-F7C2-4C0E-9035-08F05EAAD5CD}"/>
              </a:ext>
            </a:extLst>
          </p:cNvPr>
          <p:cNvGraphicFramePr>
            <a:graphicFrameLocks noGrp="1"/>
          </p:cNvGraphicFramePr>
          <p:nvPr/>
        </p:nvGraphicFramePr>
        <p:xfrm>
          <a:off x="3295074" y="1755897"/>
          <a:ext cx="5594375" cy="4042986"/>
        </p:xfrm>
        <a:graphic>
          <a:graphicData uri="http://schemas.openxmlformats.org/drawingml/2006/table">
            <a:tbl>
              <a:tblPr firstRow="1" bandRow="1">
                <a:tableStyleId>{69CF1AB2-1976-4502-BF36-3FF5EA218861}</a:tableStyleId>
              </a:tblPr>
              <a:tblGrid>
                <a:gridCol w="2742825">
                  <a:extLst>
                    <a:ext uri="{9D8B030D-6E8A-4147-A177-3AD203B41FA5}">
                      <a16:colId xmlns:a16="http://schemas.microsoft.com/office/drawing/2014/main" val="1376281209"/>
                    </a:ext>
                  </a:extLst>
                </a:gridCol>
                <a:gridCol w="2851550">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4201784524"/>
                  </a:ext>
                </a:extLst>
              </a:tr>
              <a:tr h="347597">
                <a:tc>
                  <a:txBody>
                    <a:bodyPr/>
                    <a:lstStyle/>
                    <a:p>
                      <a:r>
                        <a:rPr lang="en-US" sz="1400" dirty="0"/>
                        <a:t>IOC.url</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err="1"/>
                        <a:t>onedrive</a:t>
                      </a:r>
                      <a:r>
                        <a:rPr lang="en-US" sz="1400" dirty="0"/>
                        <a:t>[.]com/helpguide.zip</a:t>
                      </a:r>
                    </a:p>
                  </a:txBody>
                  <a:tcPr marL="91461" marR="91461" marT="45731" marB="45731"/>
                </a:tc>
                <a:extLst>
                  <a:ext uri="{0D108BD9-81ED-4DB2-BD59-A6C34878D82A}">
                    <a16:rowId xmlns:a16="http://schemas.microsoft.com/office/drawing/2014/main" val="2156170585"/>
                  </a:ext>
                </a:extLst>
              </a:tr>
              <a:tr h="347597">
                <a:tc>
                  <a:txBody>
                    <a:bodyPr/>
                    <a:lstStyle/>
                    <a:p>
                      <a:r>
                        <a:rPr lang="en-US" sz="1400" dirty="0"/>
                        <a:t>Notes</a:t>
                      </a:r>
                      <a:endParaRPr lang="en-DK" sz="1400" dirty="0"/>
                    </a:p>
                  </a:txBody>
                  <a:tcPr marL="91461" marR="91461" marT="45731" marB="45731"/>
                </a:tc>
                <a:tc>
                  <a:txBody>
                    <a:bodyPr/>
                    <a:lstStyle/>
                    <a:p>
                      <a:r>
                        <a:rPr lang="en-US" sz="1400" dirty="0"/>
                        <a:t>Malicious domain visited</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r>
                        <a:rPr lang="en-US" sz="1400" dirty="0"/>
                        <a:t>T1566, T1204, T1197</a:t>
                      </a:r>
                    </a:p>
                  </a:txBody>
                  <a:tcPr marL="91461" marR="91461" marT="45731" marB="45731"/>
                </a:tc>
                <a:extLst>
                  <a:ext uri="{0D108BD9-81ED-4DB2-BD59-A6C34878D82A}">
                    <a16:rowId xmlns:a16="http://schemas.microsoft.com/office/drawing/2014/main" val="735078566"/>
                  </a:ext>
                </a:extLst>
              </a:tr>
              <a:tr h="304871">
                <a:tc>
                  <a:txBody>
                    <a:bodyPr/>
                    <a:lstStyle/>
                    <a:p>
                      <a:r>
                        <a:rPr lang="en-US" sz="1400" dirty="0"/>
                        <a:t>Email sender</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David@notmalicious.dk</a:t>
                      </a:r>
                    </a:p>
                  </a:txBody>
                  <a:tcPr marL="91461" marR="91461" marT="45731" marB="45731"/>
                </a:tc>
                <a:extLst>
                  <a:ext uri="{0D108BD9-81ED-4DB2-BD59-A6C34878D82A}">
                    <a16:rowId xmlns:a16="http://schemas.microsoft.com/office/drawing/2014/main" val="3951467392"/>
                  </a:ext>
                </a:extLst>
              </a:tr>
              <a:tr h="304871">
                <a:tc>
                  <a:txBody>
                    <a:bodyPr/>
                    <a:lstStyle/>
                    <a:p>
                      <a:r>
                        <a:rPr lang="en-US" sz="1400" dirty="0"/>
                        <a:t>Email subject</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How is the weather</a:t>
                      </a:r>
                    </a:p>
                  </a:txBody>
                  <a:tcPr marL="91461" marR="91461" marT="45731" marB="45731"/>
                </a:tc>
                <a:extLst>
                  <a:ext uri="{0D108BD9-81ED-4DB2-BD59-A6C34878D82A}">
                    <a16:rowId xmlns:a16="http://schemas.microsoft.com/office/drawing/2014/main" val="446350053"/>
                  </a:ext>
                </a:extLst>
              </a:tr>
              <a:tr h="304871">
                <a:tc>
                  <a:txBody>
                    <a:bodyPr/>
                    <a:lstStyle/>
                    <a:p>
                      <a:r>
                        <a:rPr lang="en-US" sz="1400" dirty="0" err="1"/>
                        <a:t>IOC.filename</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helpguide.zip</a:t>
                      </a:r>
                    </a:p>
                  </a:txBody>
                  <a:tcPr marL="91461" marR="91461" marT="45731" marB="45731"/>
                </a:tc>
                <a:extLst>
                  <a:ext uri="{0D108BD9-81ED-4DB2-BD59-A6C34878D82A}">
                    <a16:rowId xmlns:a16="http://schemas.microsoft.com/office/drawing/2014/main" val="75623381"/>
                  </a:ext>
                </a:extLst>
              </a:tr>
            </a:tbl>
          </a:graphicData>
        </a:graphic>
      </p:graphicFrame>
      <p:pic>
        <p:nvPicPr>
          <p:cNvPr id="4" name="Picture 3">
            <a:extLst>
              <a:ext uri="{FF2B5EF4-FFF2-40B4-BE49-F238E27FC236}">
                <a16:creationId xmlns:a16="http://schemas.microsoft.com/office/drawing/2014/main" id="{692C2995-FAD0-4DA1-BC3C-4AE08F48C1E9}"/>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87446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17E2-2772-46A7-B252-93956204F9F4}"/>
              </a:ext>
            </a:extLst>
          </p:cNvPr>
          <p:cNvSpPr>
            <a:spLocks noGrp="1"/>
          </p:cNvSpPr>
          <p:nvPr>
            <p:ph type="title"/>
          </p:nvPr>
        </p:nvSpPr>
        <p:spPr/>
        <p:txBody>
          <a:bodyPr/>
          <a:lstStyle/>
          <a:p>
            <a:r>
              <a:rPr lang="en-US" dirty="0"/>
              <a:t>File - Analysis</a:t>
            </a:r>
            <a:endParaRPr lang="en-DK" dirty="0"/>
          </a:p>
        </p:txBody>
      </p:sp>
      <p:sp>
        <p:nvSpPr>
          <p:cNvPr id="3" name="Content Placeholder 2">
            <a:extLst>
              <a:ext uri="{FF2B5EF4-FFF2-40B4-BE49-F238E27FC236}">
                <a16:creationId xmlns:a16="http://schemas.microsoft.com/office/drawing/2014/main" id="{CC6CE898-2A05-4473-8CDE-643053706D24}"/>
              </a:ext>
            </a:extLst>
          </p:cNvPr>
          <p:cNvSpPr>
            <a:spLocks noGrp="1"/>
          </p:cNvSpPr>
          <p:nvPr>
            <p:ph sz="half" idx="1"/>
          </p:nvPr>
        </p:nvSpPr>
        <p:spPr>
          <a:effectLst/>
        </p:spPr>
        <p:txBody>
          <a:bodyPr>
            <a:normAutofit fontScale="92500" lnSpcReduction="10000"/>
          </a:bodyPr>
          <a:lstStyle/>
          <a:p>
            <a:pPr marL="36907" indent="0">
              <a:buNone/>
            </a:pPr>
            <a:r>
              <a:rPr lang="en-US" dirty="0"/>
              <a:t>Now that we have the file which seems to have caused all of the trouble, we need to analyze it to look for evidence of what it was doing on the host, also to find possible backup malware hosting domains or C2 domains.</a:t>
            </a:r>
          </a:p>
          <a:p>
            <a:pPr marL="36907" indent="0">
              <a:buNone/>
            </a:pPr>
            <a:endParaRPr lang="en-US" dirty="0"/>
          </a:p>
          <a:p>
            <a:pPr marL="36907" indent="0">
              <a:buNone/>
            </a:pPr>
            <a:r>
              <a:rPr lang="en-US" dirty="0"/>
              <a:t>Unzipping the file results in us finding a visual basic script masquerading as a docx.</a:t>
            </a:r>
          </a:p>
          <a:p>
            <a:pPr marL="36907" indent="0">
              <a:buNone/>
            </a:pPr>
            <a:r>
              <a:rPr lang="en-US" b="1" dirty="0"/>
              <a:t>helpguide.docx.vbs</a:t>
            </a:r>
            <a:endParaRPr lang="en-DK" b="1" dirty="0"/>
          </a:p>
        </p:txBody>
      </p:sp>
      <p:sp>
        <p:nvSpPr>
          <p:cNvPr id="4" name="Content Placeholder 3">
            <a:extLst>
              <a:ext uri="{FF2B5EF4-FFF2-40B4-BE49-F238E27FC236}">
                <a16:creationId xmlns:a16="http://schemas.microsoft.com/office/drawing/2014/main" id="{F4683286-2237-4E4C-9325-3DA483EDC558}"/>
              </a:ext>
            </a:extLst>
          </p:cNvPr>
          <p:cNvSpPr>
            <a:spLocks noGrp="1"/>
          </p:cNvSpPr>
          <p:nvPr>
            <p:ph sz="half" idx="2"/>
          </p:nvPr>
        </p:nvSpPr>
        <p:spPr>
          <a:effectLst/>
        </p:spPr>
        <p:txBody>
          <a:bodyPr>
            <a:normAutofit fontScale="92500"/>
          </a:bodyPr>
          <a:lstStyle/>
          <a:p>
            <a:pPr marL="36907" indent="0">
              <a:buNone/>
            </a:pPr>
            <a:r>
              <a:rPr lang="en-US" dirty="0"/>
              <a:t>Dynamic Analysis – Sandboxing</a:t>
            </a:r>
          </a:p>
          <a:p>
            <a:pPr marL="36907" indent="0">
              <a:buNone/>
            </a:pPr>
            <a:r>
              <a:rPr lang="en-US" dirty="0"/>
              <a:t>Static Analysis – Reverse Engineering</a:t>
            </a:r>
          </a:p>
          <a:p>
            <a:pPr marL="36907" indent="0">
              <a:buNone/>
            </a:pPr>
            <a:endParaRPr lang="en-US" dirty="0"/>
          </a:p>
          <a:p>
            <a:pPr marL="36907" indent="0">
              <a:buNone/>
            </a:pPr>
            <a:r>
              <a:rPr lang="en-US" b="1" u="sng" dirty="0"/>
              <a:t>In this case which makes the most sense?</a:t>
            </a:r>
          </a:p>
          <a:p>
            <a:pPr marL="36907" indent="0">
              <a:buNone/>
            </a:pPr>
            <a:endParaRPr lang="en-US" dirty="0"/>
          </a:p>
          <a:p>
            <a:pPr marL="36907" indent="0">
              <a:buNone/>
            </a:pPr>
            <a:r>
              <a:rPr lang="en-US" dirty="0"/>
              <a:t>Use static analysis to check for obfuscation, if none then continue.</a:t>
            </a:r>
          </a:p>
          <a:p>
            <a:pPr marL="36907" indent="0">
              <a:buNone/>
            </a:pPr>
            <a:r>
              <a:rPr lang="en-US" dirty="0"/>
              <a:t>Else use Dynamic…</a:t>
            </a:r>
          </a:p>
        </p:txBody>
      </p:sp>
    </p:spTree>
    <p:extLst>
      <p:ext uri="{BB962C8B-B14F-4D97-AF65-F5344CB8AC3E}">
        <p14:creationId xmlns:p14="http://schemas.microsoft.com/office/powerpoint/2010/main" val="373288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B6AB-BBBA-4D53-835B-1F126AA2AD9D}"/>
              </a:ext>
            </a:extLst>
          </p:cNvPr>
          <p:cNvSpPr>
            <a:spLocks noGrp="1"/>
          </p:cNvSpPr>
          <p:nvPr>
            <p:ph type="title"/>
          </p:nvPr>
        </p:nvSpPr>
        <p:spPr/>
        <p:txBody>
          <a:bodyPr/>
          <a:lstStyle/>
          <a:p>
            <a:r>
              <a:rPr lang="en-US" dirty="0"/>
              <a:t>File - Static Analysis</a:t>
            </a:r>
            <a:endParaRPr lang="en-DK" dirty="0"/>
          </a:p>
        </p:txBody>
      </p:sp>
      <p:sp>
        <p:nvSpPr>
          <p:cNvPr id="3" name="Content Placeholder 2">
            <a:extLst>
              <a:ext uri="{FF2B5EF4-FFF2-40B4-BE49-F238E27FC236}">
                <a16:creationId xmlns:a16="http://schemas.microsoft.com/office/drawing/2014/main" id="{26E827F3-D024-4244-A447-6C1CFF5474F8}"/>
              </a:ext>
            </a:extLst>
          </p:cNvPr>
          <p:cNvSpPr>
            <a:spLocks noGrp="1"/>
          </p:cNvSpPr>
          <p:nvPr>
            <p:ph idx="1"/>
          </p:nvPr>
        </p:nvSpPr>
        <p:spPr>
          <a:effectLst/>
        </p:spPr>
        <p:txBody>
          <a:bodyPr>
            <a:normAutofit/>
          </a:bodyPr>
          <a:lstStyle/>
          <a:p>
            <a:pPr marL="36907" indent="0">
              <a:buNone/>
            </a:pPr>
            <a:r>
              <a:rPr lang="en-US" sz="1800" dirty="0"/>
              <a:t>The code is not obfuscated and is incredibly simple.</a:t>
            </a:r>
          </a:p>
          <a:p>
            <a:pPr marL="36907" indent="0">
              <a:buNone/>
            </a:pPr>
            <a:r>
              <a:rPr lang="en-US" sz="1800" dirty="0"/>
              <a:t>Makes some queries to WMI to ask for OS version, AV vendor and a few other parameters.</a:t>
            </a:r>
          </a:p>
          <a:p>
            <a:pPr marL="36907" indent="0">
              <a:buNone/>
            </a:pPr>
            <a:r>
              <a:rPr lang="en-US" sz="1800" dirty="0"/>
              <a:t>Then uses these to request the relevant payload from </a:t>
            </a:r>
            <a:r>
              <a:rPr lang="en-US" sz="1800" dirty="0" err="1"/>
              <a:t>totallylegit</a:t>
            </a:r>
            <a:r>
              <a:rPr lang="en-US" sz="1800" dirty="0"/>
              <a:t>[.]dk</a:t>
            </a:r>
          </a:p>
        </p:txBody>
      </p:sp>
      <p:pic>
        <p:nvPicPr>
          <p:cNvPr id="5" name="Picture 4">
            <a:extLst>
              <a:ext uri="{FF2B5EF4-FFF2-40B4-BE49-F238E27FC236}">
                <a16:creationId xmlns:a16="http://schemas.microsoft.com/office/drawing/2014/main" id="{95488C30-200A-4F0E-B080-0506C5054190}"/>
              </a:ext>
            </a:extLst>
          </p:cNvPr>
          <p:cNvPicPr>
            <a:picLocks noChangeAspect="1"/>
          </p:cNvPicPr>
          <p:nvPr/>
        </p:nvPicPr>
        <p:blipFill>
          <a:blip r:embed="rId2"/>
          <a:stretch>
            <a:fillRect/>
          </a:stretch>
        </p:blipFill>
        <p:spPr>
          <a:xfrm>
            <a:off x="9288939" y="5153877"/>
            <a:ext cx="2651842" cy="2339226"/>
          </a:xfrm>
          <a:prstGeom prst="rect">
            <a:avLst/>
          </a:prstGeom>
        </p:spPr>
      </p:pic>
      <p:pic>
        <p:nvPicPr>
          <p:cNvPr id="13" name="Picture 12">
            <a:extLst>
              <a:ext uri="{FF2B5EF4-FFF2-40B4-BE49-F238E27FC236}">
                <a16:creationId xmlns:a16="http://schemas.microsoft.com/office/drawing/2014/main" id="{3A55CB4C-813B-467B-974B-EC2F48AD0B98}"/>
              </a:ext>
            </a:extLst>
          </p:cNvPr>
          <p:cNvPicPr>
            <a:picLocks noChangeAspect="1"/>
          </p:cNvPicPr>
          <p:nvPr/>
        </p:nvPicPr>
        <p:blipFill>
          <a:blip r:embed="rId3"/>
          <a:stretch>
            <a:fillRect/>
          </a:stretch>
        </p:blipFill>
        <p:spPr>
          <a:xfrm>
            <a:off x="1031246" y="3131174"/>
            <a:ext cx="8734741" cy="2661367"/>
          </a:xfrm>
          <a:prstGeom prst="rect">
            <a:avLst/>
          </a:prstGeom>
        </p:spPr>
      </p:pic>
    </p:spTree>
    <p:extLst>
      <p:ext uri="{BB962C8B-B14F-4D97-AF65-F5344CB8AC3E}">
        <p14:creationId xmlns:p14="http://schemas.microsoft.com/office/powerpoint/2010/main" val="7942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B6AB-BBBA-4D53-835B-1F126AA2AD9D}"/>
              </a:ext>
            </a:extLst>
          </p:cNvPr>
          <p:cNvSpPr>
            <a:spLocks noGrp="1"/>
          </p:cNvSpPr>
          <p:nvPr>
            <p:ph type="title"/>
          </p:nvPr>
        </p:nvSpPr>
        <p:spPr/>
        <p:txBody>
          <a:bodyPr/>
          <a:lstStyle/>
          <a:p>
            <a:r>
              <a:rPr lang="en-US" dirty="0"/>
              <a:t>Interesting decision point…</a:t>
            </a:r>
            <a:endParaRPr lang="en-DK" dirty="0"/>
          </a:p>
        </p:txBody>
      </p:sp>
      <p:sp>
        <p:nvSpPr>
          <p:cNvPr id="6" name="Content Placeholder 5">
            <a:extLst>
              <a:ext uri="{FF2B5EF4-FFF2-40B4-BE49-F238E27FC236}">
                <a16:creationId xmlns:a16="http://schemas.microsoft.com/office/drawing/2014/main" id="{5A65DF1C-B4C2-40B3-B5BC-E01DFA6EF185}"/>
              </a:ext>
            </a:extLst>
          </p:cNvPr>
          <p:cNvSpPr>
            <a:spLocks noGrp="1"/>
          </p:cNvSpPr>
          <p:nvPr>
            <p:ph idx="1"/>
          </p:nvPr>
        </p:nvSpPr>
        <p:spPr>
          <a:effectLst/>
        </p:spPr>
        <p:txBody>
          <a:bodyPr>
            <a:normAutofit/>
          </a:bodyPr>
          <a:lstStyle/>
          <a:p>
            <a:pPr marL="36907" indent="0">
              <a:buNone/>
            </a:pPr>
            <a:r>
              <a:rPr lang="en-US" dirty="0"/>
              <a:t>Now we have the 2</a:t>
            </a:r>
            <a:r>
              <a:rPr lang="en-US" baseline="30000" dirty="0"/>
              <a:t>nd</a:t>
            </a:r>
            <a:r>
              <a:rPr lang="en-US" dirty="0"/>
              <a:t> stage payload </a:t>
            </a:r>
            <a:r>
              <a:rPr lang="en-US" dirty="0" err="1"/>
              <a:t>url</a:t>
            </a:r>
            <a:r>
              <a:rPr lang="en-US" dirty="0"/>
              <a:t>, we could retrieve the malware and begin analysis to look for more interesting evidence…</a:t>
            </a:r>
          </a:p>
          <a:p>
            <a:pPr marL="36907" indent="0">
              <a:buNone/>
            </a:pPr>
            <a:r>
              <a:rPr lang="en-US" dirty="0"/>
              <a:t>But…</a:t>
            </a:r>
          </a:p>
          <a:p>
            <a:pPr marL="36907" indent="0">
              <a:buNone/>
            </a:pPr>
            <a:endParaRPr lang="en-US" dirty="0"/>
          </a:p>
          <a:p>
            <a:pPr marL="36907" indent="0">
              <a:buNone/>
            </a:pPr>
            <a:r>
              <a:rPr lang="en-US" dirty="0"/>
              <a:t>We know that the communication to the payload hosting domain was blocked by the proxy server, and we do not have any further domains to worry about…</a:t>
            </a:r>
          </a:p>
          <a:p>
            <a:pPr marL="36907" indent="0">
              <a:buNone/>
            </a:pPr>
            <a:endParaRPr lang="en-US" dirty="0"/>
          </a:p>
          <a:p>
            <a:pPr marL="36907" indent="0">
              <a:buNone/>
            </a:pPr>
            <a:r>
              <a:rPr lang="en-US" b="1" u="sng" dirty="0"/>
              <a:t>What would you do?</a:t>
            </a:r>
          </a:p>
        </p:txBody>
      </p:sp>
      <p:pic>
        <p:nvPicPr>
          <p:cNvPr id="5" name="Picture 4">
            <a:extLst>
              <a:ext uri="{FF2B5EF4-FFF2-40B4-BE49-F238E27FC236}">
                <a16:creationId xmlns:a16="http://schemas.microsoft.com/office/drawing/2014/main" id="{95488C30-200A-4F0E-B080-0506C5054190}"/>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4674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B6AB-BBBA-4D53-835B-1F126AA2AD9D}"/>
              </a:ext>
            </a:extLst>
          </p:cNvPr>
          <p:cNvSpPr>
            <a:spLocks noGrp="1"/>
          </p:cNvSpPr>
          <p:nvPr>
            <p:ph type="title"/>
          </p:nvPr>
        </p:nvSpPr>
        <p:spPr/>
        <p:txBody>
          <a:bodyPr/>
          <a:lstStyle/>
          <a:p>
            <a:r>
              <a:rPr lang="en-US" dirty="0"/>
              <a:t>My decision…</a:t>
            </a:r>
            <a:endParaRPr lang="en-DK" dirty="0"/>
          </a:p>
        </p:txBody>
      </p:sp>
      <p:sp>
        <p:nvSpPr>
          <p:cNvPr id="6" name="Content Placeholder 5">
            <a:extLst>
              <a:ext uri="{FF2B5EF4-FFF2-40B4-BE49-F238E27FC236}">
                <a16:creationId xmlns:a16="http://schemas.microsoft.com/office/drawing/2014/main" id="{5A65DF1C-B4C2-40B3-B5BC-E01DFA6EF185}"/>
              </a:ext>
            </a:extLst>
          </p:cNvPr>
          <p:cNvSpPr>
            <a:spLocks noGrp="1"/>
          </p:cNvSpPr>
          <p:nvPr>
            <p:ph idx="1"/>
          </p:nvPr>
        </p:nvSpPr>
        <p:spPr>
          <a:effectLst/>
        </p:spPr>
        <p:txBody>
          <a:bodyPr>
            <a:normAutofit fontScale="92500" lnSpcReduction="20000"/>
          </a:bodyPr>
          <a:lstStyle/>
          <a:p>
            <a:pPr marL="36907" indent="0">
              <a:buNone/>
            </a:pPr>
            <a:r>
              <a:rPr lang="en-US" dirty="0"/>
              <a:t>Based on all the factors, and that we know this is a more generic malware family campaign.</a:t>
            </a:r>
          </a:p>
          <a:p>
            <a:pPr marL="36907" indent="0">
              <a:buNone/>
            </a:pPr>
            <a:endParaRPr lang="en-US" dirty="0"/>
          </a:p>
          <a:p>
            <a:pPr marL="36907" indent="0">
              <a:buNone/>
            </a:pPr>
            <a:r>
              <a:rPr lang="en-US" dirty="0"/>
              <a:t>I would choose to retrieve the malware, but not perform analysis as part of this incident. As written earlier, incident response requires fast action and is also expensive.</a:t>
            </a:r>
          </a:p>
          <a:p>
            <a:pPr marL="36907" indent="0">
              <a:buNone/>
            </a:pPr>
            <a:endParaRPr lang="en-US" dirty="0"/>
          </a:p>
          <a:p>
            <a:pPr marL="36907" indent="0">
              <a:buNone/>
            </a:pPr>
            <a:r>
              <a:rPr lang="en-US" dirty="0"/>
              <a:t>We need to make the differentiation between need to have and nice to have.</a:t>
            </a:r>
          </a:p>
          <a:p>
            <a:pPr marL="36907" indent="0">
              <a:buNone/>
            </a:pPr>
            <a:endParaRPr lang="en-US" dirty="0"/>
          </a:p>
          <a:p>
            <a:pPr marL="36907" indent="0">
              <a:buNone/>
            </a:pPr>
            <a:r>
              <a:rPr lang="en-US" dirty="0"/>
              <a:t>Further analysis within the incident would only impede the speed to response, and therefore should be left till after the incident is closed.</a:t>
            </a:r>
          </a:p>
        </p:txBody>
      </p:sp>
      <p:pic>
        <p:nvPicPr>
          <p:cNvPr id="4098" name="Picture 2" descr="uGh YoUrE BoRiNg Me - Tony Stark Eye Roll | Make a Meme">
            <a:extLst>
              <a:ext uri="{FF2B5EF4-FFF2-40B4-BE49-F238E27FC236}">
                <a16:creationId xmlns:a16="http://schemas.microsoft.com/office/drawing/2014/main" id="{09B4F3B8-FE14-43BC-9962-B881AA48B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445" y="2157361"/>
            <a:ext cx="5716323" cy="321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3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B6AB-BBBA-4D53-835B-1F126AA2AD9D}"/>
              </a:ext>
            </a:extLst>
          </p:cNvPr>
          <p:cNvSpPr>
            <a:spLocks noGrp="1"/>
          </p:cNvSpPr>
          <p:nvPr>
            <p:ph type="title"/>
          </p:nvPr>
        </p:nvSpPr>
        <p:spPr/>
        <p:txBody>
          <a:bodyPr/>
          <a:lstStyle/>
          <a:p>
            <a:r>
              <a:rPr lang="en-US" dirty="0"/>
              <a:t>Data </a:t>
            </a:r>
            <a:r>
              <a:rPr lang="en-US" dirty="0" err="1"/>
              <a:t>data</a:t>
            </a:r>
            <a:r>
              <a:rPr lang="en-US" dirty="0"/>
              <a:t> </a:t>
            </a:r>
            <a:r>
              <a:rPr lang="en-US" dirty="0" err="1"/>
              <a:t>data</a:t>
            </a:r>
            <a:endParaRPr lang="en-DK" dirty="0"/>
          </a:p>
        </p:txBody>
      </p:sp>
      <p:sp>
        <p:nvSpPr>
          <p:cNvPr id="4" name="Content Placeholder 3">
            <a:extLst>
              <a:ext uri="{FF2B5EF4-FFF2-40B4-BE49-F238E27FC236}">
                <a16:creationId xmlns:a16="http://schemas.microsoft.com/office/drawing/2014/main" id="{9B7282E0-0128-4473-9D96-8286828A0332}"/>
              </a:ext>
            </a:extLst>
          </p:cNvPr>
          <p:cNvSpPr>
            <a:spLocks noGrp="1"/>
          </p:cNvSpPr>
          <p:nvPr>
            <p:ph sz="half" idx="2"/>
          </p:nvPr>
        </p:nvSpPr>
        <p:spPr>
          <a:effectLst/>
        </p:spPr>
        <p:txBody>
          <a:bodyPr>
            <a:normAutofit lnSpcReduction="10000"/>
          </a:bodyPr>
          <a:lstStyle/>
          <a:p>
            <a:pPr marL="36907" indent="0">
              <a:buNone/>
            </a:pPr>
            <a:r>
              <a:rPr lang="en-US" dirty="0"/>
              <a:t>You will notice that after performing static analysis we were able to update the data table with hash values for the files we were working with…</a:t>
            </a:r>
          </a:p>
          <a:p>
            <a:pPr marL="36907" indent="0">
              <a:buNone/>
            </a:pPr>
            <a:endParaRPr lang="en-US" dirty="0"/>
          </a:p>
          <a:p>
            <a:pPr marL="36907" indent="0">
              <a:buNone/>
            </a:pPr>
            <a:r>
              <a:rPr lang="en-US" dirty="0"/>
              <a:t>The notes section has been removed and replaced with the classification section. This is highly relevant for Stage 5, which we will come to later…</a:t>
            </a:r>
            <a:endParaRPr lang="en-DK" dirty="0"/>
          </a:p>
        </p:txBody>
      </p:sp>
      <p:graphicFrame>
        <p:nvGraphicFramePr>
          <p:cNvPr id="8" name="Table 7">
            <a:extLst>
              <a:ext uri="{FF2B5EF4-FFF2-40B4-BE49-F238E27FC236}">
                <a16:creationId xmlns:a16="http://schemas.microsoft.com/office/drawing/2014/main" id="{450B7C9E-4531-4FA7-8775-637C235422C4}"/>
              </a:ext>
            </a:extLst>
          </p:cNvPr>
          <p:cNvGraphicFramePr>
            <a:graphicFrameLocks noGrp="1"/>
          </p:cNvGraphicFramePr>
          <p:nvPr/>
        </p:nvGraphicFramePr>
        <p:xfrm>
          <a:off x="560287" y="1474066"/>
          <a:ext cx="5075543" cy="4957599"/>
        </p:xfrm>
        <a:graphic>
          <a:graphicData uri="http://schemas.openxmlformats.org/drawingml/2006/table">
            <a:tbl>
              <a:tblPr firstRow="1" bandRow="1">
                <a:tableStyleId>{69CF1AB2-1976-4502-BF36-3FF5EA218861}</a:tableStyleId>
              </a:tblPr>
              <a:tblGrid>
                <a:gridCol w="1722519">
                  <a:extLst>
                    <a:ext uri="{9D8B030D-6E8A-4147-A177-3AD203B41FA5}">
                      <a16:colId xmlns:a16="http://schemas.microsoft.com/office/drawing/2014/main" val="1376281209"/>
                    </a:ext>
                  </a:extLst>
                </a:gridCol>
                <a:gridCol w="3353024">
                  <a:extLst>
                    <a:ext uri="{9D8B030D-6E8A-4147-A177-3AD203B41FA5}">
                      <a16:colId xmlns:a16="http://schemas.microsoft.com/office/drawing/2014/main" val="3105625275"/>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extLst>
                  <a:ext uri="{0D108BD9-81ED-4DB2-BD59-A6C34878D82A}">
                    <a16:rowId xmlns:a16="http://schemas.microsoft.com/office/drawing/2014/main" val="4201784524"/>
                  </a:ext>
                </a:extLst>
              </a:tr>
              <a:tr h="347597">
                <a:tc>
                  <a:txBody>
                    <a:bodyPr/>
                    <a:lstStyle/>
                    <a:p>
                      <a:r>
                        <a:rPr lang="en-US" sz="1400" dirty="0"/>
                        <a:t>IOC.url</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err="1"/>
                        <a:t>onedrive</a:t>
                      </a:r>
                      <a:r>
                        <a:rPr lang="en-US" sz="1400" dirty="0"/>
                        <a:t>[.]com/helpguide.zip</a:t>
                      </a:r>
                    </a:p>
                  </a:txBody>
                  <a:tcPr marL="91461" marR="91461" marT="45731" marB="45731"/>
                </a:tc>
                <a:extLst>
                  <a:ext uri="{0D108BD9-81ED-4DB2-BD59-A6C34878D82A}">
                    <a16:rowId xmlns:a16="http://schemas.microsoft.com/office/drawing/2014/main" val="2156170585"/>
                  </a:ext>
                </a:extLst>
              </a:tr>
              <a:tr h="347597">
                <a:tc>
                  <a:txBody>
                    <a:bodyPr/>
                    <a:lstStyle/>
                    <a:p>
                      <a:r>
                        <a:rPr lang="en-US" sz="1400" dirty="0"/>
                        <a:t>Classification</a:t>
                      </a:r>
                      <a:endParaRPr lang="en-DK" sz="1400" dirty="0"/>
                    </a:p>
                  </a:txBody>
                  <a:tcPr marL="91461" marR="91461" marT="45731" marB="45731"/>
                </a:tc>
                <a:tc>
                  <a:txBody>
                    <a:bodyPr/>
                    <a:lstStyle/>
                    <a:p>
                      <a:r>
                        <a:rPr lang="en-US" sz="1400" dirty="0"/>
                        <a:t>Malware, Social Engineering</a:t>
                      </a:r>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r>
                        <a:rPr lang="en-US" sz="1400" dirty="0"/>
                        <a:t>T1566, T1204, T1197</a:t>
                      </a:r>
                    </a:p>
                  </a:txBody>
                  <a:tcPr marL="91461" marR="91461" marT="45731" marB="45731"/>
                </a:tc>
                <a:extLst>
                  <a:ext uri="{0D108BD9-81ED-4DB2-BD59-A6C34878D82A}">
                    <a16:rowId xmlns:a16="http://schemas.microsoft.com/office/drawing/2014/main" val="735078566"/>
                  </a:ext>
                </a:extLst>
              </a:tr>
              <a:tr h="304871">
                <a:tc>
                  <a:txBody>
                    <a:bodyPr/>
                    <a:lstStyle/>
                    <a:p>
                      <a:r>
                        <a:rPr lang="en-US" sz="1400" dirty="0"/>
                        <a:t>Email sender</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David@notmalicious.dk</a:t>
                      </a:r>
                    </a:p>
                  </a:txBody>
                  <a:tcPr marL="91461" marR="91461" marT="45731" marB="45731"/>
                </a:tc>
                <a:extLst>
                  <a:ext uri="{0D108BD9-81ED-4DB2-BD59-A6C34878D82A}">
                    <a16:rowId xmlns:a16="http://schemas.microsoft.com/office/drawing/2014/main" val="3951467392"/>
                  </a:ext>
                </a:extLst>
              </a:tr>
              <a:tr h="304871">
                <a:tc>
                  <a:txBody>
                    <a:bodyPr/>
                    <a:lstStyle/>
                    <a:p>
                      <a:r>
                        <a:rPr lang="en-US" sz="1400" dirty="0"/>
                        <a:t>Email subject</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How is the weather</a:t>
                      </a:r>
                    </a:p>
                  </a:txBody>
                  <a:tcPr marL="91461" marR="91461" marT="45731" marB="45731"/>
                </a:tc>
                <a:extLst>
                  <a:ext uri="{0D108BD9-81ED-4DB2-BD59-A6C34878D82A}">
                    <a16:rowId xmlns:a16="http://schemas.microsoft.com/office/drawing/2014/main" val="446350053"/>
                  </a:ext>
                </a:extLst>
              </a:tr>
              <a:tr h="304871">
                <a:tc>
                  <a:txBody>
                    <a:bodyPr/>
                    <a:lstStyle/>
                    <a:p>
                      <a:r>
                        <a:rPr lang="en-US" sz="1400" dirty="0" err="1"/>
                        <a:t>IOC.filename</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helpguide.zip</a:t>
                      </a:r>
                    </a:p>
                  </a:txBody>
                  <a:tcPr marL="91461" marR="91461" marT="45731" marB="45731"/>
                </a:tc>
                <a:extLst>
                  <a:ext uri="{0D108BD9-81ED-4DB2-BD59-A6C34878D82A}">
                    <a16:rowId xmlns:a16="http://schemas.microsoft.com/office/drawing/2014/main" val="75623381"/>
                  </a:ext>
                </a:extLst>
              </a:tr>
              <a:tr h="304871">
                <a:tc>
                  <a:txBody>
                    <a:bodyPr/>
                    <a:lstStyle/>
                    <a:p>
                      <a:r>
                        <a:rPr lang="en-US" sz="1400" dirty="0"/>
                        <a:t>IOC.hash.md5</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63a5f69f39278ec080b94314a6e2df94</a:t>
                      </a:r>
                    </a:p>
                  </a:txBody>
                  <a:tcPr marL="91461" marR="91461" marT="45731" marB="45731"/>
                </a:tc>
                <a:extLst>
                  <a:ext uri="{0D108BD9-81ED-4DB2-BD59-A6C34878D82A}">
                    <a16:rowId xmlns:a16="http://schemas.microsoft.com/office/drawing/2014/main" val="1667737261"/>
                  </a:ext>
                </a:extLst>
              </a:tr>
              <a:tr h="304871">
                <a:tc>
                  <a:txBody>
                    <a:bodyPr/>
                    <a:lstStyle/>
                    <a:p>
                      <a:r>
                        <a:rPr lang="en-US" sz="1400" dirty="0" err="1"/>
                        <a:t>IOC.filename</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helpguide.docx.vbs</a:t>
                      </a:r>
                    </a:p>
                  </a:txBody>
                  <a:tcPr marL="91461" marR="91461" marT="45731" marB="45731"/>
                </a:tc>
                <a:extLst>
                  <a:ext uri="{0D108BD9-81ED-4DB2-BD59-A6C34878D82A}">
                    <a16:rowId xmlns:a16="http://schemas.microsoft.com/office/drawing/2014/main" val="4020768362"/>
                  </a:ext>
                </a:extLst>
              </a:tr>
              <a:tr h="304871">
                <a:tc>
                  <a:txBody>
                    <a:bodyPr/>
                    <a:lstStyle/>
                    <a:p>
                      <a:r>
                        <a:rPr lang="en-US" sz="1400" dirty="0"/>
                        <a:t>IOC.hash.md5</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721fa9844433102021aa0f693efa8468</a:t>
                      </a:r>
                    </a:p>
                  </a:txBody>
                  <a:tcPr marL="91461" marR="91461" marT="45731" marB="45731"/>
                </a:tc>
                <a:extLst>
                  <a:ext uri="{0D108BD9-81ED-4DB2-BD59-A6C34878D82A}">
                    <a16:rowId xmlns:a16="http://schemas.microsoft.com/office/drawing/2014/main" val="2493023662"/>
                  </a:ext>
                </a:extLst>
              </a:tr>
            </a:tbl>
          </a:graphicData>
        </a:graphic>
      </p:graphicFrame>
    </p:spTree>
    <p:extLst>
      <p:ext uri="{BB962C8B-B14F-4D97-AF65-F5344CB8AC3E}">
        <p14:creationId xmlns:p14="http://schemas.microsoft.com/office/powerpoint/2010/main" val="39273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B6AB-BBBA-4D53-835B-1F126AA2AD9D}"/>
              </a:ext>
            </a:extLst>
          </p:cNvPr>
          <p:cNvSpPr>
            <a:spLocks noGrp="1"/>
          </p:cNvSpPr>
          <p:nvPr>
            <p:ph type="title"/>
          </p:nvPr>
        </p:nvSpPr>
        <p:spPr/>
        <p:txBody>
          <a:bodyPr/>
          <a:lstStyle/>
          <a:p>
            <a:r>
              <a:rPr lang="en-US" dirty="0"/>
              <a:t>What next?</a:t>
            </a:r>
            <a:endParaRPr lang="en-DK" dirty="0"/>
          </a:p>
        </p:txBody>
      </p:sp>
      <p:sp>
        <p:nvSpPr>
          <p:cNvPr id="3" name="Content Placeholder 2">
            <a:extLst>
              <a:ext uri="{FF2B5EF4-FFF2-40B4-BE49-F238E27FC236}">
                <a16:creationId xmlns:a16="http://schemas.microsoft.com/office/drawing/2014/main" id="{AF2F9F0D-5B97-406C-8212-AF0B77776CBD}"/>
              </a:ext>
            </a:extLst>
          </p:cNvPr>
          <p:cNvSpPr>
            <a:spLocks noGrp="1"/>
          </p:cNvSpPr>
          <p:nvPr>
            <p:ph idx="1"/>
          </p:nvPr>
        </p:nvSpPr>
        <p:spPr>
          <a:effectLst/>
        </p:spPr>
        <p:txBody>
          <a:bodyPr>
            <a:normAutofit lnSpcReduction="10000"/>
          </a:bodyPr>
          <a:lstStyle/>
          <a:p>
            <a:pPr marL="36907" indent="0">
              <a:buNone/>
            </a:pPr>
            <a:r>
              <a:rPr lang="en-US" dirty="0"/>
              <a:t>Have we answered our questions from earlier?</a:t>
            </a:r>
          </a:p>
          <a:p>
            <a:pPr marL="36907" indent="0">
              <a:buNone/>
            </a:pPr>
            <a:endParaRPr lang="en-US" dirty="0"/>
          </a:p>
          <a:p>
            <a:pPr marL="530206" indent="-457291"/>
            <a:r>
              <a:rPr lang="en-US" dirty="0"/>
              <a:t>Is the host showing signs of C2 or is this a false positive? No</a:t>
            </a:r>
          </a:p>
          <a:p>
            <a:pPr marL="530206" indent="-457291"/>
            <a:r>
              <a:rPr lang="en-US" dirty="0"/>
              <a:t>Is it only one user who is infected? Yes now we know it was only one domain</a:t>
            </a:r>
          </a:p>
          <a:p>
            <a:pPr marL="530206" indent="-457291"/>
            <a:r>
              <a:rPr lang="en-US" dirty="0"/>
              <a:t>How did this user get infected? Via email</a:t>
            </a:r>
          </a:p>
          <a:p>
            <a:pPr marL="72915" indent="0">
              <a:buNone/>
            </a:pPr>
            <a:endParaRPr lang="en-US" dirty="0"/>
          </a:p>
          <a:p>
            <a:pPr marL="72915" indent="0">
              <a:buNone/>
            </a:pPr>
            <a:r>
              <a:rPr lang="en-US" dirty="0"/>
              <a:t>With all of the data collected, and knowing that the malware was not successful at retrieving 2</a:t>
            </a:r>
            <a:r>
              <a:rPr lang="en-US" baseline="30000" dirty="0"/>
              <a:t>nd</a:t>
            </a:r>
            <a:r>
              <a:rPr lang="en-US" dirty="0"/>
              <a:t> stage, lets close down our analysis and move to response!</a:t>
            </a:r>
          </a:p>
          <a:p>
            <a:pPr marL="36907" indent="0">
              <a:buNone/>
            </a:pPr>
            <a:endParaRPr lang="en-US" dirty="0"/>
          </a:p>
        </p:txBody>
      </p:sp>
    </p:spTree>
    <p:extLst>
      <p:ext uri="{BB962C8B-B14F-4D97-AF65-F5344CB8AC3E}">
        <p14:creationId xmlns:p14="http://schemas.microsoft.com/office/powerpoint/2010/main" val="6900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1C21-5B5D-40B6-AFDB-51B56D5EAB1D}"/>
              </a:ext>
            </a:extLst>
          </p:cNvPr>
          <p:cNvSpPr>
            <a:spLocks noGrp="1"/>
          </p:cNvSpPr>
          <p:nvPr>
            <p:ph type="title"/>
          </p:nvPr>
        </p:nvSpPr>
        <p:spPr/>
        <p:txBody>
          <a:bodyPr/>
          <a:lstStyle/>
          <a:p>
            <a:r>
              <a:rPr lang="en-US" dirty="0"/>
              <a:t>Communication</a:t>
            </a:r>
            <a:endParaRPr lang="en-DK" dirty="0"/>
          </a:p>
        </p:txBody>
      </p:sp>
      <p:sp>
        <p:nvSpPr>
          <p:cNvPr id="3" name="Content Placeholder 2">
            <a:extLst>
              <a:ext uri="{FF2B5EF4-FFF2-40B4-BE49-F238E27FC236}">
                <a16:creationId xmlns:a16="http://schemas.microsoft.com/office/drawing/2014/main" id="{3C56BBF4-9C23-422B-BF52-969432BA4EFB}"/>
              </a:ext>
            </a:extLst>
          </p:cNvPr>
          <p:cNvSpPr>
            <a:spLocks noGrp="1"/>
          </p:cNvSpPr>
          <p:nvPr>
            <p:ph idx="1"/>
          </p:nvPr>
        </p:nvSpPr>
        <p:spPr>
          <a:effectLst/>
        </p:spPr>
        <p:txBody>
          <a:bodyPr/>
          <a:lstStyle/>
          <a:p>
            <a:pPr marL="36907" indent="0">
              <a:buNone/>
            </a:pPr>
            <a:endParaRPr lang="en-US" dirty="0"/>
          </a:p>
          <a:p>
            <a:pPr marL="36907" indent="0">
              <a:buNone/>
            </a:pPr>
            <a:endParaRPr lang="en-US" dirty="0"/>
          </a:p>
          <a:p>
            <a:pPr marL="36907" indent="0">
              <a:buNone/>
            </a:pPr>
            <a:endParaRPr lang="en-US" dirty="0"/>
          </a:p>
          <a:p>
            <a:pPr marL="36907" indent="0">
              <a:buNone/>
            </a:pPr>
            <a:r>
              <a:rPr lang="en-US" sz="2800" dirty="0"/>
              <a:t>At this stage, who do you think we should be communicating with and why?</a:t>
            </a:r>
          </a:p>
        </p:txBody>
      </p:sp>
      <p:pic>
        <p:nvPicPr>
          <p:cNvPr id="4" name="Picture 3">
            <a:extLst>
              <a:ext uri="{FF2B5EF4-FFF2-40B4-BE49-F238E27FC236}">
                <a16:creationId xmlns:a16="http://schemas.microsoft.com/office/drawing/2014/main" id="{FDC4CA32-CB99-464E-94DC-5F595F44769F}"/>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11763016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72502" y="43151"/>
            <a:ext cx="10356159" cy="970675"/>
          </a:xfrm>
        </p:spPr>
        <p:txBody>
          <a:bodyPr/>
          <a:lstStyle/>
          <a:p>
            <a:r>
              <a:rPr lang="en-US" dirty="0"/>
              <a:t>Stage 4</a:t>
            </a:r>
            <a:endParaRPr lang="en-DK" dirty="0"/>
          </a:p>
        </p:txBody>
      </p:sp>
      <p:sp>
        <p:nvSpPr>
          <p:cNvPr id="4" name="Content Placeholder 3">
            <a:extLst>
              <a:ext uri="{FF2B5EF4-FFF2-40B4-BE49-F238E27FC236}">
                <a16:creationId xmlns:a16="http://schemas.microsoft.com/office/drawing/2014/main" id="{DC75E0DA-8EB4-4C58-A6B1-E15116898E32}"/>
              </a:ext>
            </a:extLst>
          </p:cNvPr>
          <p:cNvSpPr>
            <a:spLocks noGrp="1"/>
          </p:cNvSpPr>
          <p:nvPr>
            <p:ph idx="1"/>
          </p:nvPr>
        </p:nvSpPr>
        <p:spPr>
          <a:effectLst/>
        </p:spPr>
        <p:txBody>
          <a:bodyPr>
            <a:normAutofit/>
          </a:bodyPr>
          <a:lstStyle/>
          <a:p>
            <a:pPr marL="36907" indent="0">
              <a:buNone/>
            </a:pPr>
            <a:r>
              <a:rPr lang="en-US" sz="1800" dirty="0"/>
              <a:t>It is funny that the actual response within incident response actually comes quite late in the process.</a:t>
            </a:r>
          </a:p>
          <a:p>
            <a:pPr marL="36907" indent="0">
              <a:buNone/>
            </a:pPr>
            <a:endParaRPr lang="en-US" sz="1800" dirty="0"/>
          </a:p>
          <a:p>
            <a:pPr marL="36907" indent="0">
              <a:buNone/>
            </a:pPr>
            <a:r>
              <a:rPr lang="en-US" sz="1800" dirty="0"/>
              <a:t>Response is split into a few parts:-</a:t>
            </a:r>
          </a:p>
          <a:p>
            <a:pPr marL="36907" indent="0">
              <a:buNone/>
            </a:pPr>
            <a:r>
              <a:rPr lang="en-US" sz="1800" dirty="0"/>
              <a:t>Containment – Stopping and preventing further compromise</a:t>
            </a:r>
          </a:p>
          <a:p>
            <a:pPr marL="36907" indent="0">
              <a:buNone/>
            </a:pPr>
            <a:r>
              <a:rPr lang="en-US" sz="1800" dirty="0"/>
              <a:t>Eradication – Removing the </a:t>
            </a:r>
            <a:r>
              <a:rPr lang="en-US" sz="1800" dirty="0" err="1"/>
              <a:t>malicous</a:t>
            </a:r>
            <a:r>
              <a:rPr lang="en-US" sz="1800" dirty="0"/>
              <a:t> artifacts to prevent future compromise</a:t>
            </a:r>
          </a:p>
          <a:p>
            <a:pPr marL="36907" indent="0">
              <a:buNone/>
            </a:pPr>
            <a:r>
              <a:rPr lang="en-US" sz="1800" dirty="0"/>
              <a:t>Recovery – Bringing the host or organization back to the previous state before the incident</a:t>
            </a:r>
          </a:p>
        </p:txBody>
      </p:sp>
      <p:sp>
        <p:nvSpPr>
          <p:cNvPr id="10" name="TextBox 9">
            <a:extLst>
              <a:ext uri="{FF2B5EF4-FFF2-40B4-BE49-F238E27FC236}">
                <a16:creationId xmlns:a16="http://schemas.microsoft.com/office/drawing/2014/main" id="{B8ACFEA7-453A-43DC-90D8-575E2D22DA7A}"/>
              </a:ext>
            </a:extLst>
          </p:cNvPr>
          <p:cNvSpPr txBox="1"/>
          <p:nvPr/>
        </p:nvSpPr>
        <p:spPr>
          <a:xfrm>
            <a:off x="1942424" y="5357875"/>
            <a:ext cx="1579773" cy="954585"/>
          </a:xfrm>
          <a:prstGeom prst="rect">
            <a:avLst/>
          </a:prstGeom>
          <a:noFill/>
          <a:ln>
            <a:solidFill>
              <a:schemeClr val="accent1"/>
            </a:solidFill>
          </a:ln>
        </p:spPr>
        <p:txBody>
          <a:bodyPr wrap="none" rtlCol="0">
            <a:spAutoFit/>
          </a:bodyPr>
          <a:lstStyle/>
          <a:p>
            <a:r>
              <a:rPr lang="en-US" sz="2801" dirty="0"/>
              <a:t>Stage 4</a:t>
            </a:r>
          </a:p>
          <a:p>
            <a:r>
              <a:rPr lang="en-US" sz="2801" dirty="0"/>
              <a:t>Response</a:t>
            </a:r>
            <a:endParaRPr lang="en-DK" sz="2801" dirty="0"/>
          </a:p>
        </p:txBody>
      </p:sp>
      <p:pic>
        <p:nvPicPr>
          <p:cNvPr id="11" name="Picture 2" descr="https://phoenixts.com/wp-content/uploads/2015/02/incidentresponse.png">
            <a:extLst>
              <a:ext uri="{FF2B5EF4-FFF2-40B4-BE49-F238E27FC236}">
                <a16:creationId xmlns:a16="http://schemas.microsoft.com/office/drawing/2014/main" id="{D05211BE-0093-4416-91E7-1FDE57FBD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99" t="20825" r="28078" b="42686"/>
          <a:stretch/>
        </p:blipFill>
        <p:spPr bwMode="auto">
          <a:xfrm>
            <a:off x="553011" y="5153876"/>
            <a:ext cx="1292651" cy="1292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3666B9-34D6-4F23-ADF3-5AFC4173B3D0}"/>
              </a:ext>
            </a:extLst>
          </p:cNvPr>
          <p:cNvSpPr>
            <a:spLocks noGrp="1"/>
          </p:cNvSpPr>
          <p:nvPr>
            <p:ph type="sldNum" sz="quarter" idx="12"/>
          </p:nvPr>
        </p:nvSpPr>
        <p:spPr/>
        <p:txBody>
          <a:bodyPr/>
          <a:lstStyle/>
          <a:p>
            <a:fld id="{A265A89E-D909-4445-9A80-88135C755D89}" type="slidenum">
              <a:rPr lang="da-DK" smtClean="0"/>
              <a:t>8</a:t>
            </a:fld>
            <a:endParaRPr lang="da-DK"/>
          </a:p>
        </p:txBody>
      </p:sp>
      <p:pic>
        <p:nvPicPr>
          <p:cNvPr id="5" name="Picture 2" descr="A person with his mouth open&#10;&#10;Description automatically generated with medium confidence">
            <a:extLst>
              <a:ext uri="{FF2B5EF4-FFF2-40B4-BE49-F238E27FC236}">
                <a16:creationId xmlns:a16="http://schemas.microsoft.com/office/drawing/2014/main" id="{F80B31CD-5696-46C1-A826-2C9AE99B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840" y="1552362"/>
            <a:ext cx="4395494" cy="4395494"/>
          </a:xfrm>
          <a:prstGeom prst="rect">
            <a:avLst/>
          </a:prstGeom>
          <a:noFill/>
        </p:spPr>
      </p:pic>
    </p:spTree>
    <p:extLst>
      <p:ext uri="{BB962C8B-B14F-4D97-AF65-F5344CB8AC3E}">
        <p14:creationId xmlns:p14="http://schemas.microsoft.com/office/powerpoint/2010/main" val="17049115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91222" y="85207"/>
            <a:ext cx="10356159" cy="970675"/>
          </a:xfrm>
        </p:spPr>
        <p:txBody>
          <a:bodyPr/>
          <a:lstStyle/>
          <a:p>
            <a:r>
              <a:rPr lang="en-US" dirty="0"/>
              <a:t>Stage 4 – Quick note</a:t>
            </a:r>
            <a:endParaRPr lang="en-DK" dirty="0"/>
          </a:p>
        </p:txBody>
      </p:sp>
      <p:sp>
        <p:nvSpPr>
          <p:cNvPr id="4" name="Content Placeholder 3">
            <a:extLst>
              <a:ext uri="{FF2B5EF4-FFF2-40B4-BE49-F238E27FC236}">
                <a16:creationId xmlns:a16="http://schemas.microsoft.com/office/drawing/2014/main" id="{DC75E0DA-8EB4-4C58-A6B1-E15116898E32}"/>
              </a:ext>
            </a:extLst>
          </p:cNvPr>
          <p:cNvSpPr>
            <a:spLocks noGrp="1"/>
          </p:cNvSpPr>
          <p:nvPr>
            <p:ph idx="1"/>
          </p:nvPr>
        </p:nvSpPr>
        <p:spPr>
          <a:effectLst/>
        </p:spPr>
        <p:txBody>
          <a:bodyPr>
            <a:normAutofit/>
          </a:bodyPr>
          <a:lstStyle/>
          <a:p>
            <a:pPr marL="36907" indent="0">
              <a:buNone/>
            </a:pPr>
            <a:r>
              <a:rPr lang="en-US" sz="1800" dirty="0"/>
              <a:t>Just because the process is set in “stages” does not mean that you have to wait until you have gathered all evidence before you can begin containment.</a:t>
            </a:r>
          </a:p>
          <a:p>
            <a:pPr marL="36907" indent="0">
              <a:buNone/>
            </a:pPr>
            <a:r>
              <a:rPr lang="en-US" sz="1800" dirty="0"/>
              <a:t>In some cases it is very useful to lockout a user, or isolate a host whilst running an investigation.</a:t>
            </a:r>
          </a:p>
          <a:p>
            <a:pPr marL="36907" indent="0">
              <a:buNone/>
            </a:pPr>
            <a:endParaRPr lang="en-DK" sz="1800"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grpSp>
        <p:nvGrpSpPr>
          <p:cNvPr id="21" name="Group 20">
            <a:extLst>
              <a:ext uri="{FF2B5EF4-FFF2-40B4-BE49-F238E27FC236}">
                <a16:creationId xmlns:a16="http://schemas.microsoft.com/office/drawing/2014/main" id="{C31A6B10-EB41-4D0D-8D97-C05909115023}"/>
              </a:ext>
            </a:extLst>
          </p:cNvPr>
          <p:cNvGrpSpPr/>
          <p:nvPr/>
        </p:nvGrpSpPr>
        <p:grpSpPr>
          <a:xfrm>
            <a:off x="4078915" y="3944403"/>
            <a:ext cx="3567791" cy="978488"/>
            <a:chOff x="3901949" y="4105269"/>
            <a:chExt cx="3566965" cy="978262"/>
          </a:xfrm>
        </p:grpSpPr>
        <p:sp>
          <p:nvSpPr>
            <p:cNvPr id="10" name="TextBox 9">
              <a:extLst>
                <a:ext uri="{FF2B5EF4-FFF2-40B4-BE49-F238E27FC236}">
                  <a16:creationId xmlns:a16="http://schemas.microsoft.com/office/drawing/2014/main" id="{B8ACFEA7-453A-43DC-90D8-575E2D22DA7A}"/>
                </a:ext>
              </a:extLst>
            </p:cNvPr>
            <p:cNvSpPr txBox="1"/>
            <p:nvPr/>
          </p:nvSpPr>
          <p:spPr>
            <a:xfrm>
              <a:off x="5889507" y="4129167"/>
              <a:ext cx="1579407" cy="954364"/>
            </a:xfrm>
            <a:prstGeom prst="rect">
              <a:avLst/>
            </a:prstGeom>
            <a:noFill/>
            <a:ln>
              <a:solidFill>
                <a:schemeClr val="accent1"/>
              </a:solidFill>
            </a:ln>
          </p:spPr>
          <p:txBody>
            <a:bodyPr wrap="none" rtlCol="0">
              <a:spAutoFit/>
            </a:bodyPr>
            <a:lstStyle/>
            <a:p>
              <a:r>
                <a:rPr lang="en-US" sz="2801" dirty="0"/>
                <a:t>Stage 4</a:t>
              </a:r>
            </a:p>
            <a:p>
              <a:r>
                <a:rPr lang="en-US" sz="2801" dirty="0"/>
                <a:t>Response</a:t>
              </a:r>
              <a:endParaRPr lang="en-DK" sz="2801" dirty="0"/>
            </a:p>
          </p:txBody>
        </p:sp>
        <p:cxnSp>
          <p:nvCxnSpPr>
            <p:cNvPr id="15" name="Straight Arrow Connector 14">
              <a:extLst>
                <a:ext uri="{FF2B5EF4-FFF2-40B4-BE49-F238E27FC236}">
                  <a16:creationId xmlns:a16="http://schemas.microsoft.com/office/drawing/2014/main" id="{9AC7F6B9-79BE-49A8-A0F3-4CF9F541960E}"/>
                </a:ext>
              </a:extLst>
            </p:cNvPr>
            <p:cNvCxnSpPr>
              <a:cxnSpLocks/>
            </p:cNvCxnSpPr>
            <p:nvPr/>
          </p:nvCxnSpPr>
          <p:spPr>
            <a:xfrm>
              <a:off x="5235969" y="4574692"/>
              <a:ext cx="6140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0DA23B1-FAF0-4AAE-9029-55C3245B7270}"/>
                </a:ext>
              </a:extLst>
            </p:cNvPr>
            <p:cNvGrpSpPr/>
            <p:nvPr/>
          </p:nvGrpSpPr>
          <p:grpSpPr>
            <a:xfrm>
              <a:off x="3901949" y="4105269"/>
              <a:ext cx="2777262" cy="978262"/>
              <a:chOff x="3901949" y="4105269"/>
              <a:chExt cx="2777262" cy="978262"/>
            </a:xfrm>
          </p:grpSpPr>
          <p:sp>
            <p:nvSpPr>
              <p:cNvPr id="9" name="TextBox 8">
                <a:extLst>
                  <a:ext uri="{FF2B5EF4-FFF2-40B4-BE49-F238E27FC236}">
                    <a16:creationId xmlns:a16="http://schemas.microsoft.com/office/drawing/2014/main" id="{744186AA-0F51-4898-BCED-47A9094B4311}"/>
                  </a:ext>
                </a:extLst>
              </p:cNvPr>
              <p:cNvSpPr txBox="1"/>
              <p:nvPr/>
            </p:nvSpPr>
            <p:spPr>
              <a:xfrm>
                <a:off x="3901949" y="4105269"/>
                <a:ext cx="1357936" cy="954364"/>
              </a:xfrm>
              <a:prstGeom prst="rect">
                <a:avLst/>
              </a:prstGeom>
              <a:noFill/>
              <a:ln>
                <a:solidFill>
                  <a:schemeClr val="accent1"/>
                </a:solidFill>
              </a:ln>
            </p:spPr>
            <p:txBody>
              <a:bodyPr wrap="none" rtlCol="0">
                <a:spAutoFit/>
              </a:bodyPr>
              <a:lstStyle/>
              <a:p>
                <a:r>
                  <a:rPr lang="en-US" sz="2801" dirty="0"/>
                  <a:t>Stage 3</a:t>
                </a:r>
              </a:p>
              <a:p>
                <a:r>
                  <a:rPr lang="en-US" sz="2801" dirty="0"/>
                  <a:t>Analysis</a:t>
                </a:r>
                <a:endParaRPr lang="en-DK" sz="2801" dirty="0"/>
              </a:p>
            </p:txBody>
          </p:sp>
          <p:cxnSp>
            <p:nvCxnSpPr>
              <p:cNvPr id="17" name="Connector: Curved 16">
                <a:extLst>
                  <a:ext uri="{FF2B5EF4-FFF2-40B4-BE49-F238E27FC236}">
                    <a16:creationId xmlns:a16="http://schemas.microsoft.com/office/drawing/2014/main" id="{58387AA6-294C-4419-837C-51855CB95C27}"/>
                  </a:ext>
                </a:extLst>
              </p:cNvPr>
              <p:cNvCxnSpPr>
                <a:stCxn id="10" idx="2"/>
                <a:endCxn id="9" idx="2"/>
              </p:cNvCxnSpPr>
              <p:nvPr/>
            </p:nvCxnSpPr>
            <p:spPr>
              <a:xfrm rot="5400000" flipH="1">
                <a:off x="5618115" y="4022435"/>
                <a:ext cx="23898" cy="2098294"/>
              </a:xfrm>
              <a:prstGeom prst="curvedConnector3">
                <a:avLst>
                  <a:gd name="adj1" fmla="val -956565"/>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6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01382" y="101741"/>
            <a:ext cx="10356159" cy="970675"/>
          </a:xfrm>
        </p:spPr>
        <p:txBody>
          <a:bodyPr/>
          <a:lstStyle/>
          <a:p>
            <a:r>
              <a:rPr lang="en-US" dirty="0"/>
              <a:t>Stage 4 - Exercise</a:t>
            </a:r>
            <a:endParaRPr lang="en-DK" dirty="0"/>
          </a:p>
        </p:txBody>
      </p:sp>
      <p:sp>
        <p:nvSpPr>
          <p:cNvPr id="4" name="Content Placeholder 3">
            <a:extLst>
              <a:ext uri="{FF2B5EF4-FFF2-40B4-BE49-F238E27FC236}">
                <a16:creationId xmlns:a16="http://schemas.microsoft.com/office/drawing/2014/main" id="{4EAA0B28-CADB-4133-B5DB-3397607EE48F}"/>
              </a:ext>
            </a:extLst>
          </p:cNvPr>
          <p:cNvSpPr>
            <a:spLocks noGrp="1"/>
          </p:cNvSpPr>
          <p:nvPr>
            <p:ph idx="1"/>
          </p:nvPr>
        </p:nvSpPr>
        <p:spPr>
          <a:effectLst/>
        </p:spPr>
        <p:txBody>
          <a:bodyPr>
            <a:normAutofit fontScale="92500" lnSpcReduction="10000"/>
          </a:bodyPr>
          <a:lstStyle/>
          <a:p>
            <a:pPr marL="36907" indent="0">
              <a:buNone/>
            </a:pPr>
            <a:r>
              <a:rPr lang="en-US" dirty="0"/>
              <a:t>In your groups, spend 15 minutes using the data table from the Analysis round.</a:t>
            </a:r>
          </a:p>
          <a:p>
            <a:pPr marL="36907" indent="0">
              <a:buNone/>
            </a:pPr>
            <a:endParaRPr lang="en-US" dirty="0"/>
          </a:p>
          <a:p>
            <a:pPr marL="36907" indent="0">
              <a:buNone/>
            </a:pPr>
            <a:r>
              <a:rPr lang="en-US" b="1" u="sng" dirty="0"/>
              <a:t>From this data, decide which artifacts might warrant earlier containment than others and why?</a:t>
            </a:r>
          </a:p>
          <a:p>
            <a:pPr marL="36907" indent="0">
              <a:buNone/>
            </a:pPr>
            <a:endParaRPr lang="en-US" dirty="0"/>
          </a:p>
          <a:p>
            <a:pPr marL="36907" indent="0">
              <a:buNone/>
            </a:pPr>
            <a:r>
              <a:rPr lang="en-US" b="1" u="sng" dirty="0"/>
              <a:t>Then discuss which actions from the RE&amp;CT framework you would use and why?</a:t>
            </a:r>
          </a:p>
          <a:p>
            <a:pPr marL="36907" indent="0">
              <a:buNone/>
            </a:pPr>
            <a:endParaRPr lang="en-US" dirty="0"/>
          </a:p>
          <a:p>
            <a:pPr marL="36907" indent="0">
              <a:buNone/>
            </a:pPr>
            <a:r>
              <a:rPr lang="en-US" dirty="0"/>
              <a:t>Bonus – Can you also describe which actions might have a larger impact to the business and why?</a:t>
            </a:r>
          </a:p>
          <a:p>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5992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a:xfrm>
            <a:off x="121702" y="71261"/>
            <a:ext cx="10356159" cy="970675"/>
          </a:xfrm>
        </p:spPr>
        <p:txBody>
          <a:bodyPr/>
          <a:lstStyle/>
          <a:p>
            <a:r>
              <a:rPr lang="en-US" dirty="0"/>
              <a:t>Stage 4 - Exercise</a:t>
            </a:r>
            <a:endParaRPr lang="en-DK" dirty="0"/>
          </a:p>
        </p:txBody>
      </p:sp>
      <p:pic>
        <p:nvPicPr>
          <p:cNvPr id="14" name="Picture 13">
            <a:extLst>
              <a:ext uri="{FF2B5EF4-FFF2-40B4-BE49-F238E27FC236}">
                <a16:creationId xmlns:a16="http://schemas.microsoft.com/office/drawing/2014/main" id="{89438481-B41A-47EA-93EC-841C2982D22E}"/>
              </a:ext>
            </a:extLst>
          </p:cNvPr>
          <p:cNvPicPr>
            <a:picLocks noChangeAspect="1"/>
          </p:cNvPicPr>
          <p:nvPr/>
        </p:nvPicPr>
        <p:blipFill>
          <a:blip r:embed="rId2"/>
          <a:stretch>
            <a:fillRect/>
          </a:stretch>
        </p:blipFill>
        <p:spPr>
          <a:xfrm>
            <a:off x="9288939" y="5153877"/>
            <a:ext cx="2651842" cy="2339226"/>
          </a:xfrm>
          <a:prstGeom prst="rect">
            <a:avLst/>
          </a:prstGeom>
        </p:spPr>
      </p:pic>
      <p:graphicFrame>
        <p:nvGraphicFramePr>
          <p:cNvPr id="6" name="Table 5">
            <a:extLst>
              <a:ext uri="{FF2B5EF4-FFF2-40B4-BE49-F238E27FC236}">
                <a16:creationId xmlns:a16="http://schemas.microsoft.com/office/drawing/2014/main" id="{78365EAE-1772-4C88-A81C-D4B70B425B20}"/>
              </a:ext>
            </a:extLst>
          </p:cNvPr>
          <p:cNvGraphicFramePr>
            <a:graphicFrameLocks noGrp="1"/>
          </p:cNvGraphicFramePr>
          <p:nvPr/>
        </p:nvGraphicFramePr>
        <p:xfrm>
          <a:off x="1425268" y="1481157"/>
          <a:ext cx="7557954" cy="4957599"/>
        </p:xfrm>
        <a:graphic>
          <a:graphicData uri="http://schemas.openxmlformats.org/drawingml/2006/table">
            <a:tbl>
              <a:tblPr firstRow="1" bandRow="1">
                <a:tableStyleId>{69CF1AB2-1976-4502-BF36-3FF5EA218861}</a:tableStyleId>
              </a:tblPr>
              <a:tblGrid>
                <a:gridCol w="1767734">
                  <a:extLst>
                    <a:ext uri="{9D8B030D-6E8A-4147-A177-3AD203B41FA5}">
                      <a16:colId xmlns:a16="http://schemas.microsoft.com/office/drawing/2014/main" val="1376281209"/>
                    </a:ext>
                  </a:extLst>
                </a:gridCol>
                <a:gridCol w="3441040">
                  <a:extLst>
                    <a:ext uri="{9D8B030D-6E8A-4147-A177-3AD203B41FA5}">
                      <a16:colId xmlns:a16="http://schemas.microsoft.com/office/drawing/2014/main" val="3105625275"/>
                    </a:ext>
                  </a:extLst>
                </a:gridCol>
                <a:gridCol w="2349180">
                  <a:extLst>
                    <a:ext uri="{9D8B030D-6E8A-4147-A177-3AD203B41FA5}">
                      <a16:colId xmlns:a16="http://schemas.microsoft.com/office/drawing/2014/main" val="1569171188"/>
                    </a:ext>
                  </a:extLst>
                </a:gridCol>
              </a:tblGrid>
              <a:tr h="347597">
                <a:tc>
                  <a:txBody>
                    <a:bodyPr/>
                    <a:lstStyle/>
                    <a:p>
                      <a:r>
                        <a:rPr lang="en-US" sz="1400" b="0" dirty="0"/>
                        <a:t>time</a:t>
                      </a:r>
                      <a:endParaRPr lang="en-DK" sz="1400" b="0" dirty="0"/>
                    </a:p>
                  </a:txBody>
                  <a:tcPr marL="91461" marR="91461" marT="45731" marB="45731"/>
                </a:tc>
                <a:tc>
                  <a:txBody>
                    <a:bodyPr/>
                    <a:lstStyle/>
                    <a:p>
                      <a:r>
                        <a:rPr lang="en-US" sz="1400" b="0" dirty="0"/>
                        <a:t>15/03/2021 15:54 UTC</a:t>
                      </a:r>
                      <a:endParaRPr lang="en-DK" sz="1400" b="0" dirty="0"/>
                    </a:p>
                  </a:txBody>
                  <a:tcPr marL="91461" marR="91461" marT="45731" marB="45731"/>
                </a:tc>
                <a:tc>
                  <a:txBody>
                    <a:bodyPr/>
                    <a:lstStyle/>
                    <a:p>
                      <a:r>
                        <a:rPr lang="en-US" sz="1400" b="0" dirty="0"/>
                        <a:t>Actions</a:t>
                      </a:r>
                      <a:endParaRPr lang="en-DK" sz="1400" b="0" dirty="0"/>
                    </a:p>
                  </a:txBody>
                  <a:tcPr marL="91461" marR="91461" marT="45731" marB="45731"/>
                </a:tc>
                <a:extLst>
                  <a:ext uri="{0D108BD9-81ED-4DB2-BD59-A6C34878D82A}">
                    <a16:rowId xmlns:a16="http://schemas.microsoft.com/office/drawing/2014/main" val="4109487866"/>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hostname</a:t>
                      </a:r>
                      <a:endParaRPr lang="en-DK" sz="1400" b="0" dirty="0"/>
                    </a:p>
                  </a:txBody>
                  <a:tcPr marL="91461" marR="91461" marT="45731" marB="45731"/>
                </a:tc>
                <a:tc>
                  <a:txBody>
                    <a:bodyPr/>
                    <a:lstStyle/>
                    <a:p>
                      <a:r>
                        <a:rPr lang="en-US" sz="1400" dirty="0"/>
                        <a:t>secdis01</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3097682269"/>
                  </a:ext>
                </a:extLst>
              </a:tr>
              <a:tr h="3475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username</a:t>
                      </a:r>
                      <a:endParaRPr lang="en-DK" sz="1400" dirty="0"/>
                    </a:p>
                  </a:txBody>
                  <a:tcPr marL="91461" marR="91461" marT="45731" marB="45731"/>
                </a:tc>
                <a:tc>
                  <a:txBody>
                    <a:bodyPr/>
                    <a:lstStyle/>
                    <a:p>
                      <a:r>
                        <a:rPr lang="en-US" sz="1400" dirty="0"/>
                        <a:t>DTC</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1767381027"/>
                  </a:ext>
                </a:extLst>
              </a:tr>
              <a:tr h="347597">
                <a:tc>
                  <a:txBody>
                    <a:bodyPr/>
                    <a:lstStyle/>
                    <a:p>
                      <a:r>
                        <a:rPr lang="en-US" sz="1400" dirty="0"/>
                        <a:t>alert source</a:t>
                      </a:r>
                      <a:endParaRPr lang="en-DK" sz="1400" dirty="0"/>
                    </a:p>
                  </a:txBody>
                  <a:tcPr marL="91461" marR="91461" marT="45731" marB="45731"/>
                </a:tc>
                <a:tc>
                  <a:txBody>
                    <a:bodyPr/>
                    <a:lstStyle/>
                    <a:p>
                      <a:r>
                        <a:rPr lang="en-US" sz="1400" dirty="0"/>
                        <a:t>Proxy Server Logs</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665294466"/>
                  </a:ext>
                </a:extLst>
              </a:tr>
              <a:tr h="347597">
                <a:tc>
                  <a:txBody>
                    <a:bodyPr/>
                    <a:lstStyle/>
                    <a:p>
                      <a:r>
                        <a:rPr lang="en-US" sz="1400" dirty="0" err="1"/>
                        <a:t>IOC.domain</a:t>
                      </a:r>
                      <a:endParaRPr lang="en-DK" sz="1400" dirty="0"/>
                    </a:p>
                  </a:txBody>
                  <a:tcPr marL="91461" marR="91461" marT="45731" marB="45731"/>
                </a:tc>
                <a:tc>
                  <a:txBody>
                    <a:bodyPr/>
                    <a:lstStyle/>
                    <a:p>
                      <a:r>
                        <a:rPr lang="en-US" sz="1400" dirty="0" err="1"/>
                        <a:t>totallylegit</a:t>
                      </a:r>
                      <a:r>
                        <a:rPr lang="en-US" sz="1400" dirty="0"/>
                        <a:t>[.]dk</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1890014961"/>
                  </a:ext>
                </a:extLst>
              </a:tr>
              <a:tr h="347597">
                <a:tc>
                  <a:txBody>
                    <a:bodyPr/>
                    <a:lstStyle/>
                    <a:p>
                      <a:r>
                        <a:rPr lang="en-US" sz="1400" dirty="0"/>
                        <a:t>User Agent</a:t>
                      </a:r>
                      <a:endParaRPr lang="en-DK" sz="1400" dirty="0"/>
                    </a:p>
                  </a:txBody>
                  <a:tcPr marL="91461" marR="91461" marT="45731" marB="45731"/>
                </a:tc>
                <a:tc>
                  <a:txBody>
                    <a:bodyPr/>
                    <a:lstStyle/>
                    <a:p>
                      <a:r>
                        <a:rPr lang="en-US" sz="1400" dirty="0" err="1"/>
                        <a:t>BitsAdmin</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4201784524"/>
                  </a:ext>
                </a:extLst>
              </a:tr>
              <a:tr h="347597">
                <a:tc>
                  <a:txBody>
                    <a:bodyPr/>
                    <a:lstStyle/>
                    <a:p>
                      <a:r>
                        <a:rPr lang="en-US" sz="1400" dirty="0"/>
                        <a:t>IOC.url</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err="1"/>
                        <a:t>onedrive</a:t>
                      </a:r>
                      <a:r>
                        <a:rPr lang="en-US" sz="1400" dirty="0"/>
                        <a:t>[.]com/helpguide.zip</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2156170585"/>
                  </a:ext>
                </a:extLst>
              </a:tr>
              <a:tr h="347597">
                <a:tc>
                  <a:txBody>
                    <a:bodyPr/>
                    <a:lstStyle/>
                    <a:p>
                      <a:r>
                        <a:rPr lang="en-US" sz="1400" dirty="0"/>
                        <a:t>Classification</a:t>
                      </a:r>
                      <a:endParaRPr lang="en-DK" sz="1400" dirty="0"/>
                    </a:p>
                  </a:txBody>
                  <a:tcPr marL="91461" marR="91461" marT="45731" marB="45731"/>
                </a:tc>
                <a:tc>
                  <a:txBody>
                    <a:bodyPr/>
                    <a:lstStyle/>
                    <a:p>
                      <a:r>
                        <a:rPr lang="en-US" sz="1400" dirty="0"/>
                        <a:t>Malware, Social Engineering</a:t>
                      </a:r>
                      <a:endParaRPr lang="en-DK" sz="1400" dirty="0"/>
                    </a:p>
                  </a:txBody>
                  <a:tcPr marL="91461" marR="91461" marT="45731" marB="45731"/>
                </a:tc>
                <a:tc>
                  <a:txBody>
                    <a:bodyPr/>
                    <a:lstStyle/>
                    <a:p>
                      <a:endParaRPr lang="en-DK" sz="1400" dirty="0"/>
                    </a:p>
                  </a:txBody>
                  <a:tcPr marL="91461" marR="91461" marT="45731" marB="45731"/>
                </a:tc>
                <a:extLst>
                  <a:ext uri="{0D108BD9-81ED-4DB2-BD59-A6C34878D82A}">
                    <a16:rowId xmlns:a16="http://schemas.microsoft.com/office/drawing/2014/main" val="3414386413"/>
                  </a:ext>
                </a:extLst>
              </a:tr>
              <a:tr h="347597">
                <a:tc>
                  <a:txBody>
                    <a:bodyPr/>
                    <a:lstStyle/>
                    <a:p>
                      <a:r>
                        <a:rPr lang="en-US" sz="1400" dirty="0"/>
                        <a:t>MITRE Techniques</a:t>
                      </a:r>
                      <a:endParaRPr lang="en-DK" sz="1400" dirty="0"/>
                    </a:p>
                  </a:txBody>
                  <a:tcPr marL="91461" marR="91461" marT="45731" marB="45731"/>
                </a:tc>
                <a:tc>
                  <a:txBody>
                    <a:bodyPr/>
                    <a:lstStyle/>
                    <a:p>
                      <a:r>
                        <a:rPr lang="en-US" sz="1400" dirty="0"/>
                        <a:t>T1566, T1204, T1197</a:t>
                      </a:r>
                    </a:p>
                  </a:txBody>
                  <a:tcPr marL="91461" marR="91461" marT="45731" marB="45731"/>
                </a:tc>
                <a:tc>
                  <a:txBody>
                    <a:bodyPr/>
                    <a:lstStyle/>
                    <a:p>
                      <a:endParaRPr lang="en-US" sz="1400" dirty="0"/>
                    </a:p>
                  </a:txBody>
                  <a:tcPr marL="91461" marR="91461" marT="45731" marB="45731"/>
                </a:tc>
                <a:extLst>
                  <a:ext uri="{0D108BD9-81ED-4DB2-BD59-A6C34878D82A}">
                    <a16:rowId xmlns:a16="http://schemas.microsoft.com/office/drawing/2014/main" val="735078566"/>
                  </a:ext>
                </a:extLst>
              </a:tr>
              <a:tr h="304871">
                <a:tc>
                  <a:txBody>
                    <a:bodyPr/>
                    <a:lstStyle/>
                    <a:p>
                      <a:r>
                        <a:rPr lang="en-US" sz="1400" dirty="0"/>
                        <a:t>Email sender</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David@notmalicious.dk</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3951467392"/>
                  </a:ext>
                </a:extLst>
              </a:tr>
              <a:tr h="304871">
                <a:tc>
                  <a:txBody>
                    <a:bodyPr/>
                    <a:lstStyle/>
                    <a:p>
                      <a:r>
                        <a:rPr lang="en-US" sz="1400" dirty="0"/>
                        <a:t>Email subject</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How is the weather</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446350053"/>
                  </a:ext>
                </a:extLst>
              </a:tr>
              <a:tr h="304871">
                <a:tc>
                  <a:txBody>
                    <a:bodyPr/>
                    <a:lstStyle/>
                    <a:p>
                      <a:r>
                        <a:rPr lang="en-US" sz="1400" dirty="0" err="1"/>
                        <a:t>IOC.filename</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helpguide.zip</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75623381"/>
                  </a:ext>
                </a:extLst>
              </a:tr>
              <a:tr h="304871">
                <a:tc>
                  <a:txBody>
                    <a:bodyPr/>
                    <a:lstStyle/>
                    <a:p>
                      <a:r>
                        <a:rPr lang="en-US" sz="1400" dirty="0"/>
                        <a:t>IOC.hash.md5</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63a5f69f39278ec080b94314a6e2df94</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1667737261"/>
                  </a:ext>
                </a:extLst>
              </a:tr>
              <a:tr h="304871">
                <a:tc>
                  <a:txBody>
                    <a:bodyPr/>
                    <a:lstStyle/>
                    <a:p>
                      <a:r>
                        <a:rPr lang="en-US" sz="1400" dirty="0" err="1"/>
                        <a:t>IOC.filename</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helpguide.docx.vbs</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4020768362"/>
                  </a:ext>
                </a:extLst>
              </a:tr>
              <a:tr h="304871">
                <a:tc>
                  <a:txBody>
                    <a:bodyPr/>
                    <a:lstStyle/>
                    <a:p>
                      <a:r>
                        <a:rPr lang="en-US" sz="1400" dirty="0"/>
                        <a:t>IOC.hash.md5</a:t>
                      </a:r>
                      <a:endParaRPr lang="en-DK" sz="1400" dirty="0"/>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721fa9844433102021aa0f693efa8468</a:t>
                      </a:r>
                    </a:p>
                  </a:txBody>
                  <a:tcPr marL="91461" marR="91461"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marL="91461" marR="91461" marT="45731" marB="45731"/>
                </a:tc>
                <a:extLst>
                  <a:ext uri="{0D108BD9-81ED-4DB2-BD59-A6C34878D82A}">
                    <a16:rowId xmlns:a16="http://schemas.microsoft.com/office/drawing/2014/main" val="2493023662"/>
                  </a:ext>
                </a:extLst>
              </a:tr>
            </a:tbl>
          </a:graphicData>
        </a:graphic>
      </p:graphicFrame>
    </p:spTree>
    <p:extLst>
      <p:ext uri="{BB962C8B-B14F-4D97-AF65-F5344CB8AC3E}">
        <p14:creationId xmlns:p14="http://schemas.microsoft.com/office/powerpoint/2010/main" val="15299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1C21-5B5D-40B6-AFDB-51B56D5EAB1D}"/>
              </a:ext>
            </a:extLst>
          </p:cNvPr>
          <p:cNvSpPr>
            <a:spLocks noGrp="1"/>
          </p:cNvSpPr>
          <p:nvPr>
            <p:ph type="title"/>
          </p:nvPr>
        </p:nvSpPr>
        <p:spPr/>
        <p:txBody>
          <a:bodyPr/>
          <a:lstStyle/>
          <a:p>
            <a:r>
              <a:rPr lang="en-US" dirty="0"/>
              <a:t>Communication</a:t>
            </a:r>
            <a:endParaRPr lang="en-DK" dirty="0"/>
          </a:p>
        </p:txBody>
      </p:sp>
      <p:sp>
        <p:nvSpPr>
          <p:cNvPr id="3" name="Content Placeholder 2">
            <a:extLst>
              <a:ext uri="{FF2B5EF4-FFF2-40B4-BE49-F238E27FC236}">
                <a16:creationId xmlns:a16="http://schemas.microsoft.com/office/drawing/2014/main" id="{3C56BBF4-9C23-422B-BF52-969432BA4EFB}"/>
              </a:ext>
            </a:extLst>
          </p:cNvPr>
          <p:cNvSpPr>
            <a:spLocks noGrp="1"/>
          </p:cNvSpPr>
          <p:nvPr>
            <p:ph idx="1"/>
          </p:nvPr>
        </p:nvSpPr>
        <p:spPr>
          <a:effectLst/>
        </p:spPr>
        <p:txBody>
          <a:bodyPr/>
          <a:lstStyle/>
          <a:p>
            <a:pPr marL="36907" indent="0">
              <a:buNone/>
            </a:pPr>
            <a:endParaRPr lang="en-US" dirty="0"/>
          </a:p>
          <a:p>
            <a:pPr marL="36907" indent="0">
              <a:buNone/>
            </a:pPr>
            <a:endParaRPr lang="en-US" dirty="0"/>
          </a:p>
          <a:p>
            <a:pPr marL="36907" indent="0">
              <a:buNone/>
            </a:pPr>
            <a:endParaRPr lang="en-US" dirty="0"/>
          </a:p>
          <a:p>
            <a:pPr marL="36907" indent="0">
              <a:buNone/>
            </a:pPr>
            <a:r>
              <a:rPr lang="en-US" sz="2800" dirty="0"/>
              <a:t>At this stage, who do you think we should be communicating with and why?</a:t>
            </a:r>
          </a:p>
        </p:txBody>
      </p:sp>
    </p:spTree>
    <p:extLst>
      <p:ext uri="{BB962C8B-B14F-4D97-AF65-F5344CB8AC3E}">
        <p14:creationId xmlns:p14="http://schemas.microsoft.com/office/powerpoint/2010/main" val="1308853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Stage 5</a:t>
            </a:r>
            <a:endParaRPr lang="en-DK" dirty="0"/>
          </a:p>
        </p:txBody>
      </p:sp>
      <p:sp>
        <p:nvSpPr>
          <p:cNvPr id="3" name="Content Placeholder 2">
            <a:extLst>
              <a:ext uri="{FF2B5EF4-FFF2-40B4-BE49-F238E27FC236}">
                <a16:creationId xmlns:a16="http://schemas.microsoft.com/office/drawing/2014/main" id="{3A681098-F140-455D-A3DB-B4AF92BD8A08}"/>
              </a:ext>
            </a:extLst>
          </p:cNvPr>
          <p:cNvSpPr>
            <a:spLocks noGrp="1"/>
          </p:cNvSpPr>
          <p:nvPr>
            <p:ph idx="1"/>
          </p:nvPr>
        </p:nvSpPr>
        <p:spPr>
          <a:effectLst/>
        </p:spPr>
        <p:txBody>
          <a:bodyPr>
            <a:normAutofit lnSpcReduction="10000"/>
          </a:bodyPr>
          <a:lstStyle/>
          <a:p>
            <a:pPr marL="36907" indent="0">
              <a:buNone/>
            </a:pPr>
            <a:r>
              <a:rPr lang="en-US" dirty="0"/>
              <a:t>For an organization, Stage 5 is where the real value from incident response is driven…</a:t>
            </a:r>
          </a:p>
          <a:p>
            <a:pPr marL="36907" indent="0">
              <a:buNone/>
            </a:pPr>
            <a:endParaRPr lang="en-US" dirty="0"/>
          </a:p>
          <a:p>
            <a:pPr marL="36907" indent="0">
              <a:buNone/>
            </a:pPr>
            <a:r>
              <a:rPr lang="en-US" dirty="0"/>
              <a:t>In Stage 4 the focus is on bringing the organization back to the state they were in before the incident happened. But in Stage 5 you have the chance to make a difference and improve things for the future.</a:t>
            </a:r>
          </a:p>
          <a:p>
            <a:pPr marL="36907" indent="0">
              <a:buNone/>
            </a:pPr>
            <a:r>
              <a:rPr lang="en-US" dirty="0"/>
              <a:t>This is done via:-</a:t>
            </a:r>
          </a:p>
          <a:p>
            <a:r>
              <a:rPr lang="en-US" dirty="0"/>
              <a:t>Incident response reporting</a:t>
            </a:r>
          </a:p>
          <a:p>
            <a:pPr lvl="1"/>
            <a:r>
              <a:rPr lang="en-US" dirty="0"/>
              <a:t>Lessons learned</a:t>
            </a:r>
          </a:p>
          <a:p>
            <a:r>
              <a:rPr lang="en-US" dirty="0"/>
              <a:t>Long term IR reporting data collection</a:t>
            </a:r>
          </a:p>
        </p:txBody>
      </p:sp>
    </p:spTree>
    <p:extLst>
      <p:ext uri="{BB962C8B-B14F-4D97-AF65-F5344CB8AC3E}">
        <p14:creationId xmlns:p14="http://schemas.microsoft.com/office/powerpoint/2010/main" val="5438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aleboble: rektangel med afrundede hjørner 14">
            <a:extLst>
              <a:ext uri="{FF2B5EF4-FFF2-40B4-BE49-F238E27FC236}">
                <a16:creationId xmlns:a16="http://schemas.microsoft.com/office/drawing/2014/main" id="{7FEA630A-0EE5-4162-81F7-9142F2F1F440}"/>
              </a:ext>
            </a:extLst>
          </p:cNvPr>
          <p:cNvSpPr/>
          <p:nvPr/>
        </p:nvSpPr>
        <p:spPr>
          <a:xfrm>
            <a:off x="182881" y="2308218"/>
            <a:ext cx="4782790" cy="2243152"/>
          </a:xfrm>
          <a:prstGeom prst="wedgeRoundRectCallout">
            <a:avLst>
              <a:gd name="adj1" fmla="val -13924"/>
              <a:gd name="adj2" fmla="val 111545"/>
              <a:gd name="adj3" fmla="val 16667"/>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Where</a:t>
            </a:r>
            <a:r>
              <a:rPr lang="da-DK" dirty="0"/>
              <a:t> </a:t>
            </a:r>
            <a:r>
              <a:rPr lang="da-DK" dirty="0" err="1"/>
              <a:t>should</a:t>
            </a:r>
            <a:r>
              <a:rPr lang="da-DK" dirty="0"/>
              <a:t> </a:t>
            </a:r>
            <a:r>
              <a:rPr lang="da-DK" dirty="0" err="1"/>
              <a:t>we</a:t>
            </a:r>
            <a:r>
              <a:rPr lang="da-DK" dirty="0"/>
              <a:t> </a:t>
            </a:r>
            <a:r>
              <a:rPr lang="da-DK" dirty="0" err="1"/>
              <a:t>concentrate</a:t>
            </a:r>
            <a:r>
              <a:rPr lang="da-DK" dirty="0"/>
              <a:t> </a:t>
            </a:r>
            <a:r>
              <a:rPr lang="da-DK" dirty="0" err="1"/>
              <a:t>our</a:t>
            </a:r>
            <a:r>
              <a:rPr lang="da-DK" dirty="0"/>
              <a:t> user </a:t>
            </a:r>
            <a:r>
              <a:rPr lang="da-DK" dirty="0" err="1"/>
              <a:t>awareness</a:t>
            </a:r>
            <a:r>
              <a:rPr lang="da-DK" dirty="0"/>
              <a:t> </a:t>
            </a:r>
            <a:r>
              <a:rPr lang="da-DK" dirty="0" err="1"/>
              <a:t>training</a:t>
            </a:r>
            <a:r>
              <a:rPr lang="da-DK" dirty="0"/>
              <a:t> </a:t>
            </a:r>
            <a:r>
              <a:rPr lang="da-DK" dirty="0" err="1"/>
              <a:t>this</a:t>
            </a:r>
            <a:r>
              <a:rPr lang="da-DK" dirty="0"/>
              <a:t> </a:t>
            </a:r>
            <a:r>
              <a:rPr lang="da-DK" dirty="0" err="1"/>
              <a:t>year</a:t>
            </a:r>
            <a:r>
              <a:rPr lang="da-DK" dirty="0"/>
              <a:t>?</a:t>
            </a:r>
          </a:p>
          <a:p>
            <a:pPr algn="ctr"/>
            <a:r>
              <a:rPr lang="da-DK" dirty="0"/>
              <a:t>(Governance team)</a:t>
            </a:r>
          </a:p>
        </p:txBody>
      </p:sp>
      <p:graphicFrame>
        <p:nvGraphicFramePr>
          <p:cNvPr id="4" name="Chart 3">
            <a:extLst>
              <a:ext uri="{FF2B5EF4-FFF2-40B4-BE49-F238E27FC236}">
                <a16:creationId xmlns:a16="http://schemas.microsoft.com/office/drawing/2014/main" id="{3F9086D7-94E8-4149-A676-45CB83A02729}"/>
              </a:ext>
            </a:extLst>
          </p:cNvPr>
          <p:cNvGraphicFramePr/>
          <p:nvPr>
            <p:extLst>
              <p:ext uri="{D42A27DB-BD31-4B8C-83A1-F6EECF244321}">
                <p14:modId xmlns:p14="http://schemas.microsoft.com/office/powerpoint/2010/main" val="3016115639"/>
              </p:ext>
            </p:extLst>
          </p:nvPr>
        </p:nvGraphicFramePr>
        <p:xfrm>
          <a:off x="4065294" y="1198815"/>
          <a:ext cx="8129881" cy="541992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B089CC69-3915-44A3-BD7C-7005101B8EFE}"/>
              </a:ext>
            </a:extLst>
          </p:cNvPr>
          <p:cNvPicPr>
            <a:picLocks noChangeAspect="1"/>
          </p:cNvPicPr>
          <p:nvPr/>
        </p:nvPicPr>
        <p:blipFill>
          <a:blip r:embed="rId3"/>
          <a:stretch>
            <a:fillRect/>
          </a:stretch>
        </p:blipFill>
        <p:spPr>
          <a:xfrm>
            <a:off x="9288939" y="5153877"/>
            <a:ext cx="2651842" cy="2339226"/>
          </a:xfrm>
          <a:prstGeom prst="rect">
            <a:avLst/>
          </a:prstGeom>
        </p:spPr>
      </p:pic>
    </p:spTree>
    <p:extLst>
      <p:ext uri="{BB962C8B-B14F-4D97-AF65-F5344CB8AC3E}">
        <p14:creationId xmlns:p14="http://schemas.microsoft.com/office/powerpoint/2010/main" val="294692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4" grpId="0">
        <p:bldAsOne/>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7F6-0AB2-4E4A-94AE-03DD2BD75E43}"/>
              </a:ext>
            </a:extLst>
          </p:cNvPr>
          <p:cNvSpPr>
            <a:spLocks noGrp="1"/>
          </p:cNvSpPr>
          <p:nvPr>
            <p:ph type="title"/>
          </p:nvPr>
        </p:nvSpPr>
        <p:spPr/>
        <p:txBody>
          <a:bodyPr/>
          <a:lstStyle/>
          <a:p>
            <a:r>
              <a:rPr lang="en-US" dirty="0"/>
              <a:t>Stage 5 - Exercise</a:t>
            </a:r>
            <a:endParaRPr lang="en-DK" dirty="0"/>
          </a:p>
        </p:txBody>
      </p:sp>
      <p:sp>
        <p:nvSpPr>
          <p:cNvPr id="3" name="Content Placeholder 2">
            <a:extLst>
              <a:ext uri="{FF2B5EF4-FFF2-40B4-BE49-F238E27FC236}">
                <a16:creationId xmlns:a16="http://schemas.microsoft.com/office/drawing/2014/main" id="{65726C4D-AF8F-4E49-ACDE-150A6E850434}"/>
              </a:ext>
            </a:extLst>
          </p:cNvPr>
          <p:cNvSpPr>
            <a:spLocks noGrp="1"/>
          </p:cNvSpPr>
          <p:nvPr>
            <p:ph idx="1"/>
          </p:nvPr>
        </p:nvSpPr>
        <p:spPr>
          <a:effectLst/>
        </p:spPr>
        <p:txBody>
          <a:bodyPr>
            <a:normAutofit lnSpcReduction="10000"/>
          </a:bodyPr>
          <a:lstStyle/>
          <a:p>
            <a:pPr marL="36907" indent="0">
              <a:buNone/>
            </a:pPr>
            <a:r>
              <a:rPr lang="en-US" dirty="0"/>
              <a:t>In your groups, create a basic incident response report on the data that has been collected in this case.</a:t>
            </a:r>
          </a:p>
          <a:p>
            <a:pPr marL="36907" indent="0">
              <a:buNone/>
            </a:pPr>
            <a:endParaRPr lang="en-US" dirty="0"/>
          </a:p>
          <a:p>
            <a:pPr marL="36907" indent="0">
              <a:buNone/>
            </a:pPr>
            <a:r>
              <a:rPr lang="en-US" dirty="0"/>
              <a:t>The incident response report must contain:-</a:t>
            </a:r>
          </a:p>
          <a:p>
            <a:r>
              <a:rPr lang="en-US" dirty="0"/>
              <a:t>Executive summary</a:t>
            </a:r>
          </a:p>
          <a:p>
            <a:r>
              <a:rPr lang="en-US" dirty="0"/>
              <a:t>Results of analysis</a:t>
            </a:r>
          </a:p>
          <a:p>
            <a:r>
              <a:rPr lang="en-US" dirty="0"/>
              <a:t>Actions which were performed</a:t>
            </a:r>
          </a:p>
          <a:p>
            <a:r>
              <a:rPr lang="en-US" dirty="0"/>
              <a:t>Recommendations for recovery</a:t>
            </a:r>
          </a:p>
          <a:p>
            <a:r>
              <a:rPr lang="en-US" dirty="0"/>
              <a:t>Recommendations for future prevention</a:t>
            </a:r>
          </a:p>
        </p:txBody>
      </p:sp>
    </p:spTree>
    <p:extLst>
      <p:ext uri="{BB962C8B-B14F-4D97-AF65-F5344CB8AC3E}">
        <p14:creationId xmlns:p14="http://schemas.microsoft.com/office/powerpoint/2010/main" val="25880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DC9492-8BA7-46A6-BC4C-2356C986EABD}"/>
              </a:ext>
            </a:extLst>
          </p:cNvPr>
          <p:cNvPicPr>
            <a:picLocks noChangeAspect="1"/>
          </p:cNvPicPr>
          <p:nvPr/>
        </p:nvPicPr>
        <p:blipFill rotWithShape="1">
          <a:blip r:embed="rId2">
            <a:extLst>
              <a:ext uri="{28A0092B-C50C-407E-A947-70E740481C1C}">
                <a14:useLocalDpi xmlns:a14="http://schemas.microsoft.com/office/drawing/2010/main" val="0"/>
              </a:ext>
            </a:extLst>
          </a:blip>
          <a:srcRect t="132" b="-282"/>
          <a:stretch/>
        </p:blipFill>
        <p:spPr>
          <a:xfrm>
            <a:off x="9294" y="0"/>
            <a:ext cx="12176586" cy="6859588"/>
          </a:xfrm>
          <a:prstGeom prst="rect">
            <a:avLst/>
          </a:prstGeom>
        </p:spPr>
      </p:pic>
      <p:sp>
        <p:nvSpPr>
          <p:cNvPr id="3" name="Rectangle 2">
            <a:extLst>
              <a:ext uri="{FF2B5EF4-FFF2-40B4-BE49-F238E27FC236}">
                <a16:creationId xmlns:a16="http://schemas.microsoft.com/office/drawing/2014/main" id="{540761D0-BF68-4200-A1B6-FAC645C7F7FD}"/>
              </a:ext>
            </a:extLst>
          </p:cNvPr>
          <p:cNvSpPr/>
          <p:nvPr/>
        </p:nvSpPr>
        <p:spPr>
          <a:xfrm>
            <a:off x="0" y="0"/>
            <a:ext cx="12192000" cy="685958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16" name="Group 15">
            <a:extLst>
              <a:ext uri="{FF2B5EF4-FFF2-40B4-BE49-F238E27FC236}">
                <a16:creationId xmlns:a16="http://schemas.microsoft.com/office/drawing/2014/main" id="{E5D3BEB7-E518-4A97-9144-274097DAC590}"/>
              </a:ext>
            </a:extLst>
          </p:cNvPr>
          <p:cNvGrpSpPr>
            <a:grpSpLocks noChangeAspect="1"/>
          </p:cNvGrpSpPr>
          <p:nvPr/>
        </p:nvGrpSpPr>
        <p:grpSpPr>
          <a:xfrm>
            <a:off x="2137147" y="2810784"/>
            <a:ext cx="7909606" cy="870112"/>
            <a:chOff x="2171701" y="2865332"/>
            <a:chExt cx="7978188" cy="877666"/>
          </a:xfrm>
          <a:solidFill>
            <a:schemeClr val="bg1"/>
          </a:solidFill>
        </p:grpSpPr>
        <p:sp>
          <p:nvSpPr>
            <p:cNvPr id="17" name="Freeform 2">
              <a:extLst>
                <a:ext uri="{FF2B5EF4-FFF2-40B4-BE49-F238E27FC236}">
                  <a16:creationId xmlns:a16="http://schemas.microsoft.com/office/drawing/2014/main" id="{83CEC0BF-4CE0-47B3-AC7C-32DB75663BF9}"/>
                </a:ext>
              </a:extLst>
            </p:cNvPr>
            <p:cNvSpPr>
              <a:spLocks/>
            </p:cNvSpPr>
            <p:nvPr/>
          </p:nvSpPr>
          <p:spPr bwMode="auto">
            <a:xfrm>
              <a:off x="3101183" y="2865332"/>
              <a:ext cx="1052729" cy="877666"/>
            </a:xfrm>
            <a:custGeom>
              <a:avLst/>
              <a:gdLst/>
              <a:ahLst/>
              <a:cxnLst/>
              <a:rect l="l" t="t" r="r" b="b"/>
              <a:pathLst>
                <a:path w="1052729" h="877666">
                  <a:moveTo>
                    <a:pt x="1950" y="469011"/>
                  </a:moveTo>
                  <a:cubicBezTo>
                    <a:pt x="1950" y="469011"/>
                    <a:pt x="1950" y="469011"/>
                    <a:pt x="261884" y="469011"/>
                  </a:cubicBezTo>
                  <a:cubicBezTo>
                    <a:pt x="261884" y="585266"/>
                    <a:pt x="323940" y="667467"/>
                    <a:pt x="483179" y="667467"/>
                  </a:cubicBezTo>
                  <a:cubicBezTo>
                    <a:pt x="610804" y="667467"/>
                    <a:pt x="733746" y="585266"/>
                    <a:pt x="775897" y="469011"/>
                  </a:cubicBezTo>
                  <a:lnTo>
                    <a:pt x="1035831" y="469011"/>
                  </a:lnTo>
                  <a:cubicBezTo>
                    <a:pt x="969091" y="710916"/>
                    <a:pt x="729062" y="877666"/>
                    <a:pt x="444540" y="877666"/>
                  </a:cubicBezTo>
                  <a:cubicBezTo>
                    <a:pt x="130746" y="877666"/>
                    <a:pt x="-19126" y="710916"/>
                    <a:pt x="1950" y="469011"/>
                  </a:cubicBezTo>
                  <a:close/>
                  <a:moveTo>
                    <a:pt x="604397" y="0"/>
                  </a:moveTo>
                  <a:cubicBezTo>
                    <a:pt x="889096" y="0"/>
                    <a:pt x="1066008" y="155252"/>
                    <a:pt x="1051949" y="382250"/>
                  </a:cubicBezTo>
                  <a:cubicBezTo>
                    <a:pt x="1051949" y="382250"/>
                    <a:pt x="1051949" y="382250"/>
                    <a:pt x="790682" y="382250"/>
                  </a:cubicBezTo>
                  <a:cubicBezTo>
                    <a:pt x="782481" y="288158"/>
                    <a:pt x="721557" y="210532"/>
                    <a:pt x="565734" y="210532"/>
                  </a:cubicBezTo>
                  <a:cubicBezTo>
                    <a:pt x="440373" y="210532"/>
                    <a:pt x="322041" y="288158"/>
                    <a:pt x="278692" y="382250"/>
                  </a:cubicBezTo>
                  <a:lnTo>
                    <a:pt x="18596" y="382250"/>
                  </a:lnTo>
                  <a:cubicBezTo>
                    <a:pt x="85377" y="155252"/>
                    <a:pt x="348988" y="0"/>
                    <a:pt x="604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8" name="Freeform 3">
              <a:extLst>
                <a:ext uri="{FF2B5EF4-FFF2-40B4-BE49-F238E27FC236}">
                  <a16:creationId xmlns:a16="http://schemas.microsoft.com/office/drawing/2014/main" id="{3D0EE0BD-7780-4FF6-A5F4-9C5956587F27}"/>
                </a:ext>
              </a:extLst>
            </p:cNvPr>
            <p:cNvSpPr>
              <a:spLocks/>
            </p:cNvSpPr>
            <p:nvPr/>
          </p:nvSpPr>
          <p:spPr bwMode="auto">
            <a:xfrm>
              <a:off x="4144558" y="2879163"/>
              <a:ext cx="1198300" cy="850003"/>
            </a:xfrm>
            <a:custGeom>
              <a:avLst/>
              <a:gdLst>
                <a:gd name="T0" fmla="*/ 784 w 953"/>
                <a:gd name="T1" fmla="*/ 0 h 676"/>
                <a:gd name="T2" fmla="*/ 953 w 953"/>
                <a:gd name="T3" fmla="*/ 0 h 676"/>
                <a:gd name="T4" fmla="*/ 835 w 953"/>
                <a:gd name="T5" fmla="*/ 676 h 676"/>
                <a:gd name="T6" fmla="*/ 642 w 953"/>
                <a:gd name="T7" fmla="*/ 676 h 676"/>
                <a:gd name="T8" fmla="*/ 715 w 953"/>
                <a:gd name="T9" fmla="*/ 254 h 676"/>
                <a:gd name="T10" fmla="*/ 469 w 953"/>
                <a:gd name="T11" fmla="*/ 466 h 676"/>
                <a:gd name="T12" fmla="*/ 439 w 953"/>
                <a:gd name="T13" fmla="*/ 466 h 676"/>
                <a:gd name="T14" fmla="*/ 267 w 953"/>
                <a:gd name="T15" fmla="*/ 254 h 676"/>
                <a:gd name="T16" fmla="*/ 194 w 953"/>
                <a:gd name="T17" fmla="*/ 676 h 676"/>
                <a:gd name="T18" fmla="*/ 0 w 953"/>
                <a:gd name="T19" fmla="*/ 676 h 676"/>
                <a:gd name="T20" fmla="*/ 118 w 953"/>
                <a:gd name="T21" fmla="*/ 0 h 676"/>
                <a:gd name="T22" fmla="*/ 287 w 953"/>
                <a:gd name="T23" fmla="*/ 0 h 676"/>
                <a:gd name="T24" fmla="*/ 492 w 953"/>
                <a:gd name="T25" fmla="*/ 251 h 676"/>
                <a:gd name="T26" fmla="*/ 784 w 953"/>
                <a:gd name="T27"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3" h="676">
                  <a:moveTo>
                    <a:pt x="784" y="0"/>
                  </a:moveTo>
                  <a:lnTo>
                    <a:pt x="953" y="0"/>
                  </a:lnTo>
                  <a:lnTo>
                    <a:pt x="835" y="676"/>
                  </a:lnTo>
                  <a:lnTo>
                    <a:pt x="642" y="676"/>
                  </a:lnTo>
                  <a:lnTo>
                    <a:pt x="715" y="254"/>
                  </a:lnTo>
                  <a:lnTo>
                    <a:pt x="469" y="466"/>
                  </a:lnTo>
                  <a:lnTo>
                    <a:pt x="439" y="466"/>
                  </a:lnTo>
                  <a:lnTo>
                    <a:pt x="267" y="254"/>
                  </a:lnTo>
                  <a:lnTo>
                    <a:pt x="194" y="676"/>
                  </a:lnTo>
                  <a:lnTo>
                    <a:pt x="0" y="676"/>
                  </a:lnTo>
                  <a:lnTo>
                    <a:pt x="118" y="0"/>
                  </a:lnTo>
                  <a:lnTo>
                    <a:pt x="287" y="0"/>
                  </a:lnTo>
                  <a:lnTo>
                    <a:pt x="492" y="251"/>
                  </a:lnTo>
                  <a:lnTo>
                    <a:pt x="7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9" name="Freeform 4">
              <a:extLst>
                <a:ext uri="{FF2B5EF4-FFF2-40B4-BE49-F238E27FC236}">
                  <a16:creationId xmlns:a16="http://schemas.microsoft.com/office/drawing/2014/main" id="{ECBFFC2C-8E44-4B97-AFDB-FD6D6CF5D3E9}"/>
                </a:ext>
              </a:extLst>
            </p:cNvPr>
            <p:cNvSpPr>
              <a:spLocks/>
            </p:cNvSpPr>
            <p:nvPr/>
          </p:nvSpPr>
          <p:spPr bwMode="auto">
            <a:xfrm>
              <a:off x="6205433" y="2879163"/>
              <a:ext cx="391051" cy="850003"/>
            </a:xfrm>
            <a:custGeom>
              <a:avLst/>
              <a:gdLst>
                <a:gd name="T0" fmla="*/ 193 w 311"/>
                <a:gd name="T1" fmla="*/ 676 h 676"/>
                <a:gd name="T2" fmla="*/ 0 w 311"/>
                <a:gd name="T3" fmla="*/ 676 h 676"/>
                <a:gd name="T4" fmla="*/ 117 w 311"/>
                <a:gd name="T5" fmla="*/ 0 h 676"/>
                <a:gd name="T6" fmla="*/ 311 w 311"/>
                <a:gd name="T7" fmla="*/ 0 h 676"/>
                <a:gd name="T8" fmla="*/ 193 w 311"/>
                <a:gd name="T9" fmla="*/ 676 h 676"/>
              </a:gdLst>
              <a:ahLst/>
              <a:cxnLst>
                <a:cxn ang="0">
                  <a:pos x="T0" y="T1"/>
                </a:cxn>
                <a:cxn ang="0">
                  <a:pos x="T2" y="T3"/>
                </a:cxn>
                <a:cxn ang="0">
                  <a:pos x="T4" y="T5"/>
                </a:cxn>
                <a:cxn ang="0">
                  <a:pos x="T6" y="T7"/>
                </a:cxn>
                <a:cxn ang="0">
                  <a:pos x="T8" y="T9"/>
                </a:cxn>
              </a:cxnLst>
              <a:rect l="0" t="0" r="r" b="b"/>
              <a:pathLst>
                <a:path w="311" h="676">
                  <a:moveTo>
                    <a:pt x="193" y="676"/>
                  </a:moveTo>
                  <a:lnTo>
                    <a:pt x="0" y="676"/>
                  </a:lnTo>
                  <a:lnTo>
                    <a:pt x="117" y="0"/>
                  </a:lnTo>
                  <a:lnTo>
                    <a:pt x="311" y="0"/>
                  </a:lnTo>
                  <a:lnTo>
                    <a:pt x="193"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0" name="Freeform 5">
              <a:extLst>
                <a:ext uri="{FF2B5EF4-FFF2-40B4-BE49-F238E27FC236}">
                  <a16:creationId xmlns:a16="http://schemas.microsoft.com/office/drawing/2014/main" id="{F086FC47-4A97-476F-81AB-5EC58F785CFB}"/>
                </a:ext>
              </a:extLst>
            </p:cNvPr>
            <p:cNvSpPr>
              <a:spLocks/>
            </p:cNvSpPr>
            <p:nvPr/>
          </p:nvSpPr>
          <p:spPr bwMode="auto">
            <a:xfrm>
              <a:off x="6656838" y="2879163"/>
              <a:ext cx="788388" cy="850003"/>
            </a:xfrm>
            <a:custGeom>
              <a:avLst/>
              <a:gdLst>
                <a:gd name="T0" fmla="*/ 606 w 627"/>
                <a:gd name="T1" fmla="*/ 124 h 676"/>
                <a:gd name="T2" fmla="*/ 409 w 627"/>
                <a:gd name="T3" fmla="*/ 124 h 676"/>
                <a:gd name="T4" fmla="*/ 312 w 627"/>
                <a:gd name="T5" fmla="*/ 676 h 676"/>
                <a:gd name="T6" fmla="*/ 119 w 627"/>
                <a:gd name="T7" fmla="*/ 676 h 676"/>
                <a:gd name="T8" fmla="*/ 215 w 627"/>
                <a:gd name="T9" fmla="*/ 124 h 676"/>
                <a:gd name="T10" fmla="*/ 0 w 627"/>
                <a:gd name="T11" fmla="*/ 124 h 676"/>
                <a:gd name="T12" fmla="*/ 22 w 627"/>
                <a:gd name="T13" fmla="*/ 0 h 676"/>
                <a:gd name="T14" fmla="*/ 627 w 627"/>
                <a:gd name="T15" fmla="*/ 0 h 676"/>
                <a:gd name="T16" fmla="*/ 606 w 627"/>
                <a:gd name="T17" fmla="*/ 124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676">
                  <a:moveTo>
                    <a:pt x="606" y="124"/>
                  </a:moveTo>
                  <a:lnTo>
                    <a:pt x="409" y="124"/>
                  </a:lnTo>
                  <a:lnTo>
                    <a:pt x="312" y="676"/>
                  </a:lnTo>
                  <a:lnTo>
                    <a:pt x="119" y="676"/>
                  </a:lnTo>
                  <a:lnTo>
                    <a:pt x="215" y="124"/>
                  </a:lnTo>
                  <a:lnTo>
                    <a:pt x="0" y="124"/>
                  </a:lnTo>
                  <a:lnTo>
                    <a:pt x="22" y="0"/>
                  </a:lnTo>
                  <a:lnTo>
                    <a:pt x="627" y="0"/>
                  </a:lnTo>
                  <a:lnTo>
                    <a:pt x="60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1" name="Freeform 6">
              <a:extLst>
                <a:ext uri="{FF2B5EF4-FFF2-40B4-BE49-F238E27FC236}">
                  <a16:creationId xmlns:a16="http://schemas.microsoft.com/office/drawing/2014/main" id="{82FA0BA0-71B9-4526-84FE-788C36CC438D}"/>
                </a:ext>
              </a:extLst>
            </p:cNvPr>
            <p:cNvSpPr>
              <a:spLocks/>
            </p:cNvSpPr>
            <p:nvPr/>
          </p:nvSpPr>
          <p:spPr bwMode="auto">
            <a:xfrm>
              <a:off x="7386129" y="2879163"/>
              <a:ext cx="867604" cy="850003"/>
            </a:xfrm>
            <a:custGeom>
              <a:avLst/>
              <a:gdLst>
                <a:gd name="T0" fmla="*/ 571 w 690"/>
                <a:gd name="T1" fmla="*/ 676 h 676"/>
                <a:gd name="T2" fmla="*/ 0 w 690"/>
                <a:gd name="T3" fmla="*/ 676 h 676"/>
                <a:gd name="T4" fmla="*/ 118 w 690"/>
                <a:gd name="T5" fmla="*/ 0 h 676"/>
                <a:gd name="T6" fmla="*/ 690 w 690"/>
                <a:gd name="T7" fmla="*/ 0 h 676"/>
                <a:gd name="T8" fmla="*/ 668 w 690"/>
                <a:gd name="T9" fmla="*/ 124 h 676"/>
                <a:gd name="T10" fmla="*/ 289 w 690"/>
                <a:gd name="T11" fmla="*/ 124 h 676"/>
                <a:gd name="T12" fmla="*/ 265 w 690"/>
                <a:gd name="T13" fmla="*/ 266 h 676"/>
                <a:gd name="T14" fmla="*/ 608 w 690"/>
                <a:gd name="T15" fmla="*/ 266 h 676"/>
                <a:gd name="T16" fmla="*/ 586 w 690"/>
                <a:gd name="T17" fmla="*/ 389 h 676"/>
                <a:gd name="T18" fmla="*/ 243 w 690"/>
                <a:gd name="T19" fmla="*/ 389 h 676"/>
                <a:gd name="T20" fmla="*/ 215 w 690"/>
                <a:gd name="T21" fmla="*/ 552 h 676"/>
                <a:gd name="T22" fmla="*/ 594 w 690"/>
                <a:gd name="T23" fmla="*/ 552 h 676"/>
                <a:gd name="T24" fmla="*/ 571 w 690"/>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0" h="676">
                  <a:moveTo>
                    <a:pt x="571" y="676"/>
                  </a:moveTo>
                  <a:lnTo>
                    <a:pt x="0" y="676"/>
                  </a:lnTo>
                  <a:lnTo>
                    <a:pt x="118" y="0"/>
                  </a:lnTo>
                  <a:lnTo>
                    <a:pt x="690" y="0"/>
                  </a:lnTo>
                  <a:lnTo>
                    <a:pt x="668" y="124"/>
                  </a:lnTo>
                  <a:lnTo>
                    <a:pt x="289" y="124"/>
                  </a:lnTo>
                  <a:lnTo>
                    <a:pt x="265" y="266"/>
                  </a:lnTo>
                  <a:lnTo>
                    <a:pt x="608" y="266"/>
                  </a:lnTo>
                  <a:lnTo>
                    <a:pt x="586" y="389"/>
                  </a:lnTo>
                  <a:lnTo>
                    <a:pt x="243" y="389"/>
                  </a:lnTo>
                  <a:lnTo>
                    <a:pt x="215" y="552"/>
                  </a:lnTo>
                  <a:lnTo>
                    <a:pt x="594" y="552"/>
                  </a:lnTo>
                  <a:lnTo>
                    <a:pt x="571"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2" name="Freeform 7">
              <a:extLst>
                <a:ext uri="{FF2B5EF4-FFF2-40B4-BE49-F238E27FC236}">
                  <a16:creationId xmlns:a16="http://schemas.microsoft.com/office/drawing/2014/main" id="{6A003654-AAD0-4854-A145-03F372E3E068}"/>
                </a:ext>
              </a:extLst>
            </p:cNvPr>
            <p:cNvSpPr>
              <a:spLocks/>
            </p:cNvSpPr>
            <p:nvPr/>
          </p:nvSpPr>
          <p:spPr bwMode="auto">
            <a:xfrm>
              <a:off x="2171701" y="2869104"/>
              <a:ext cx="944306" cy="870122"/>
            </a:xfrm>
            <a:custGeom>
              <a:avLst/>
              <a:gdLst>
                <a:gd name="T0" fmla="*/ 15 w 807"/>
                <a:gd name="T1" fmla="*/ 370 h 741"/>
                <a:gd name="T2" fmla="*/ 84 w 807"/>
                <a:gd name="T3" fmla="*/ 623 h 741"/>
                <a:gd name="T4" fmla="*/ 403 w 807"/>
                <a:gd name="T5" fmla="*/ 741 h 741"/>
                <a:gd name="T6" fmla="*/ 685 w 807"/>
                <a:gd name="T7" fmla="*/ 682 h 741"/>
                <a:gd name="T8" fmla="*/ 692 w 807"/>
                <a:gd name="T9" fmla="*/ 679 h 741"/>
                <a:gd name="T10" fmla="*/ 727 w 807"/>
                <a:gd name="T11" fmla="*/ 492 h 741"/>
                <a:gd name="T12" fmla="*/ 702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5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5" y="370"/>
                  </a:moveTo>
                  <a:cubicBezTo>
                    <a:pt x="0" y="466"/>
                    <a:pt x="24" y="556"/>
                    <a:pt x="84" y="623"/>
                  </a:cubicBezTo>
                  <a:cubicBezTo>
                    <a:pt x="153" y="700"/>
                    <a:pt x="263" y="741"/>
                    <a:pt x="403" y="741"/>
                  </a:cubicBezTo>
                  <a:cubicBezTo>
                    <a:pt x="505" y="741"/>
                    <a:pt x="584" y="724"/>
                    <a:pt x="685" y="682"/>
                  </a:cubicBezTo>
                  <a:cubicBezTo>
                    <a:pt x="692" y="679"/>
                    <a:pt x="692" y="679"/>
                    <a:pt x="692" y="679"/>
                  </a:cubicBezTo>
                  <a:cubicBezTo>
                    <a:pt x="727" y="492"/>
                    <a:pt x="727" y="492"/>
                    <a:pt x="727" y="492"/>
                  </a:cubicBezTo>
                  <a:cubicBezTo>
                    <a:pt x="702" y="502"/>
                    <a:pt x="702" y="502"/>
                    <a:pt x="702" y="502"/>
                  </a:cubicBezTo>
                  <a:cubicBezTo>
                    <a:pt x="604" y="543"/>
                    <a:pt x="538" y="568"/>
                    <a:pt x="450" y="568"/>
                  </a:cubicBezTo>
                  <a:cubicBezTo>
                    <a:pt x="371" y="568"/>
                    <a:pt x="307" y="545"/>
                    <a:pt x="269" y="502"/>
                  </a:cubicBezTo>
                  <a:cubicBezTo>
                    <a:pt x="238" y="467"/>
                    <a:pt x="226"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1" y="22"/>
                    <a:pt x="640" y="0"/>
                    <a:pt x="533" y="0"/>
                  </a:cubicBezTo>
                  <a:cubicBezTo>
                    <a:pt x="233" y="0"/>
                    <a:pt x="45" y="187"/>
                    <a:pt x="15"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3" name="Freeform 8">
              <a:extLst>
                <a:ext uri="{FF2B5EF4-FFF2-40B4-BE49-F238E27FC236}">
                  <a16:creationId xmlns:a16="http://schemas.microsoft.com/office/drawing/2014/main" id="{DE413FC9-0F74-4BE6-BB23-45CAE7D8B488}"/>
                </a:ext>
              </a:extLst>
            </p:cNvPr>
            <p:cNvSpPr>
              <a:spLocks/>
            </p:cNvSpPr>
            <p:nvPr/>
          </p:nvSpPr>
          <p:spPr bwMode="auto">
            <a:xfrm>
              <a:off x="8200923" y="2869104"/>
              <a:ext cx="944306" cy="870122"/>
            </a:xfrm>
            <a:custGeom>
              <a:avLst/>
              <a:gdLst>
                <a:gd name="T0" fmla="*/ 16 w 807"/>
                <a:gd name="T1" fmla="*/ 370 h 741"/>
                <a:gd name="T2" fmla="*/ 84 w 807"/>
                <a:gd name="T3" fmla="*/ 623 h 741"/>
                <a:gd name="T4" fmla="*/ 404 w 807"/>
                <a:gd name="T5" fmla="*/ 741 h 741"/>
                <a:gd name="T6" fmla="*/ 685 w 807"/>
                <a:gd name="T7" fmla="*/ 682 h 741"/>
                <a:gd name="T8" fmla="*/ 692 w 807"/>
                <a:gd name="T9" fmla="*/ 679 h 741"/>
                <a:gd name="T10" fmla="*/ 727 w 807"/>
                <a:gd name="T11" fmla="*/ 492 h 741"/>
                <a:gd name="T12" fmla="*/ 703 w 807"/>
                <a:gd name="T13" fmla="*/ 502 h 741"/>
                <a:gd name="T14" fmla="*/ 450 w 807"/>
                <a:gd name="T15" fmla="*/ 568 h 741"/>
                <a:gd name="T16" fmla="*/ 269 w 807"/>
                <a:gd name="T17" fmla="*/ 502 h 741"/>
                <a:gd name="T18" fmla="*/ 235 w 807"/>
                <a:gd name="T19" fmla="*/ 372 h 741"/>
                <a:gd name="T20" fmla="*/ 523 w 807"/>
                <a:gd name="T21" fmla="*/ 173 h 741"/>
                <a:gd name="T22" fmla="*/ 755 w 807"/>
                <a:gd name="T23" fmla="*/ 240 h 741"/>
                <a:gd name="T24" fmla="*/ 773 w 807"/>
                <a:gd name="T25" fmla="*/ 250 h 741"/>
                <a:gd name="T26" fmla="*/ 807 w 807"/>
                <a:gd name="T27" fmla="*/ 68 h 741"/>
                <a:gd name="T28" fmla="*/ 799 w 807"/>
                <a:gd name="T29" fmla="*/ 63 h 741"/>
                <a:gd name="T30" fmla="*/ 533 w 807"/>
                <a:gd name="T31" fmla="*/ 0 h 741"/>
                <a:gd name="T32" fmla="*/ 16 w 807"/>
                <a:gd name="T33"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741">
                  <a:moveTo>
                    <a:pt x="16" y="370"/>
                  </a:moveTo>
                  <a:cubicBezTo>
                    <a:pt x="0" y="466"/>
                    <a:pt x="24" y="556"/>
                    <a:pt x="84" y="623"/>
                  </a:cubicBezTo>
                  <a:cubicBezTo>
                    <a:pt x="153" y="700"/>
                    <a:pt x="263" y="741"/>
                    <a:pt x="404" y="741"/>
                  </a:cubicBezTo>
                  <a:cubicBezTo>
                    <a:pt x="506" y="741"/>
                    <a:pt x="585" y="724"/>
                    <a:pt x="685" y="682"/>
                  </a:cubicBezTo>
                  <a:cubicBezTo>
                    <a:pt x="692" y="679"/>
                    <a:pt x="692" y="679"/>
                    <a:pt x="692" y="679"/>
                  </a:cubicBezTo>
                  <a:cubicBezTo>
                    <a:pt x="727" y="492"/>
                    <a:pt x="727" y="492"/>
                    <a:pt x="727" y="492"/>
                  </a:cubicBezTo>
                  <a:cubicBezTo>
                    <a:pt x="703" y="502"/>
                    <a:pt x="703" y="502"/>
                    <a:pt x="703" y="502"/>
                  </a:cubicBezTo>
                  <a:cubicBezTo>
                    <a:pt x="604" y="543"/>
                    <a:pt x="538" y="568"/>
                    <a:pt x="450" y="568"/>
                  </a:cubicBezTo>
                  <a:cubicBezTo>
                    <a:pt x="372" y="568"/>
                    <a:pt x="308" y="545"/>
                    <a:pt x="269" y="502"/>
                  </a:cubicBezTo>
                  <a:cubicBezTo>
                    <a:pt x="239" y="467"/>
                    <a:pt x="227" y="422"/>
                    <a:pt x="235" y="372"/>
                  </a:cubicBezTo>
                  <a:cubicBezTo>
                    <a:pt x="254" y="255"/>
                    <a:pt x="372" y="173"/>
                    <a:pt x="523" y="173"/>
                  </a:cubicBezTo>
                  <a:cubicBezTo>
                    <a:pt x="600" y="173"/>
                    <a:pt x="674" y="194"/>
                    <a:pt x="755" y="240"/>
                  </a:cubicBezTo>
                  <a:cubicBezTo>
                    <a:pt x="773" y="250"/>
                    <a:pt x="773" y="250"/>
                    <a:pt x="773" y="250"/>
                  </a:cubicBezTo>
                  <a:cubicBezTo>
                    <a:pt x="807" y="68"/>
                    <a:pt x="807" y="68"/>
                    <a:pt x="807" y="68"/>
                  </a:cubicBezTo>
                  <a:cubicBezTo>
                    <a:pt x="799" y="63"/>
                    <a:pt x="799" y="63"/>
                    <a:pt x="799" y="63"/>
                  </a:cubicBezTo>
                  <a:cubicBezTo>
                    <a:pt x="732" y="22"/>
                    <a:pt x="640" y="0"/>
                    <a:pt x="533" y="0"/>
                  </a:cubicBezTo>
                  <a:cubicBezTo>
                    <a:pt x="233" y="0"/>
                    <a:pt x="46" y="187"/>
                    <a:pt x="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4" name="Freeform 9">
              <a:extLst>
                <a:ext uri="{FF2B5EF4-FFF2-40B4-BE49-F238E27FC236}">
                  <a16:creationId xmlns:a16="http://schemas.microsoft.com/office/drawing/2014/main" id="{170D879D-8CB7-494D-BD7E-ECC4725DB006}"/>
                </a:ext>
              </a:extLst>
            </p:cNvPr>
            <p:cNvSpPr>
              <a:spLocks/>
            </p:cNvSpPr>
            <p:nvPr/>
          </p:nvSpPr>
          <p:spPr bwMode="auto">
            <a:xfrm>
              <a:off x="9104992" y="2879163"/>
              <a:ext cx="1044897" cy="850003"/>
            </a:xfrm>
            <a:custGeom>
              <a:avLst/>
              <a:gdLst>
                <a:gd name="T0" fmla="*/ 714 w 831"/>
                <a:gd name="T1" fmla="*/ 676 h 676"/>
                <a:gd name="T2" fmla="*/ 521 w 831"/>
                <a:gd name="T3" fmla="*/ 676 h 676"/>
                <a:gd name="T4" fmla="*/ 571 w 831"/>
                <a:gd name="T5" fmla="*/ 389 h 676"/>
                <a:gd name="T6" fmla="*/ 243 w 831"/>
                <a:gd name="T7" fmla="*/ 389 h 676"/>
                <a:gd name="T8" fmla="*/ 193 w 831"/>
                <a:gd name="T9" fmla="*/ 676 h 676"/>
                <a:gd name="T10" fmla="*/ 0 w 831"/>
                <a:gd name="T11" fmla="*/ 676 h 676"/>
                <a:gd name="T12" fmla="*/ 119 w 831"/>
                <a:gd name="T13" fmla="*/ 0 h 676"/>
                <a:gd name="T14" fmla="*/ 311 w 831"/>
                <a:gd name="T15" fmla="*/ 0 h 676"/>
                <a:gd name="T16" fmla="*/ 265 w 831"/>
                <a:gd name="T17" fmla="*/ 266 h 676"/>
                <a:gd name="T18" fmla="*/ 593 w 831"/>
                <a:gd name="T19" fmla="*/ 266 h 676"/>
                <a:gd name="T20" fmla="*/ 638 w 831"/>
                <a:gd name="T21" fmla="*/ 0 h 676"/>
                <a:gd name="T22" fmla="*/ 831 w 831"/>
                <a:gd name="T23" fmla="*/ 0 h 676"/>
                <a:gd name="T24" fmla="*/ 714 w 831"/>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1" h="676">
                  <a:moveTo>
                    <a:pt x="714" y="676"/>
                  </a:moveTo>
                  <a:lnTo>
                    <a:pt x="521" y="676"/>
                  </a:lnTo>
                  <a:lnTo>
                    <a:pt x="571" y="389"/>
                  </a:lnTo>
                  <a:lnTo>
                    <a:pt x="243" y="389"/>
                  </a:lnTo>
                  <a:lnTo>
                    <a:pt x="193" y="676"/>
                  </a:lnTo>
                  <a:lnTo>
                    <a:pt x="0" y="676"/>
                  </a:lnTo>
                  <a:lnTo>
                    <a:pt x="119" y="0"/>
                  </a:lnTo>
                  <a:lnTo>
                    <a:pt x="311" y="0"/>
                  </a:lnTo>
                  <a:lnTo>
                    <a:pt x="265" y="266"/>
                  </a:lnTo>
                  <a:lnTo>
                    <a:pt x="593" y="266"/>
                  </a:lnTo>
                  <a:lnTo>
                    <a:pt x="638" y="0"/>
                  </a:lnTo>
                  <a:lnTo>
                    <a:pt x="831" y="0"/>
                  </a:lnTo>
                  <a:lnTo>
                    <a:pt x="714" y="6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5" name="Freeform 10">
              <a:extLst>
                <a:ext uri="{FF2B5EF4-FFF2-40B4-BE49-F238E27FC236}">
                  <a16:creationId xmlns:a16="http://schemas.microsoft.com/office/drawing/2014/main" id="{7E52CD6C-93CF-4FDD-ACC5-52E92AD1DDF2}"/>
                </a:ext>
              </a:extLst>
            </p:cNvPr>
            <p:cNvSpPr>
              <a:spLocks noEditPoints="1"/>
            </p:cNvSpPr>
            <p:nvPr/>
          </p:nvSpPr>
          <p:spPr bwMode="auto">
            <a:xfrm>
              <a:off x="5307651" y="2879163"/>
              <a:ext cx="880178" cy="850003"/>
            </a:xfrm>
            <a:custGeom>
              <a:avLst/>
              <a:gdLst>
                <a:gd name="T0" fmla="*/ 311 w 752"/>
                <a:gd name="T1" fmla="*/ 132 h 723"/>
                <a:gd name="T2" fmla="*/ 420 w 752"/>
                <a:gd name="T3" fmla="*/ 132 h 723"/>
                <a:gd name="T4" fmla="*/ 512 w 752"/>
                <a:gd name="T5" fmla="*/ 209 h 723"/>
                <a:gd name="T6" fmla="*/ 393 w 752"/>
                <a:gd name="T7" fmla="*/ 287 h 723"/>
                <a:gd name="T8" fmla="*/ 284 w 752"/>
                <a:gd name="T9" fmla="*/ 287 h 723"/>
                <a:gd name="T10" fmla="*/ 311 w 752"/>
                <a:gd name="T11" fmla="*/ 132 h 723"/>
                <a:gd name="T12" fmla="*/ 127 w 752"/>
                <a:gd name="T13" fmla="*/ 0 h 723"/>
                <a:gd name="T14" fmla="*/ 0 w 752"/>
                <a:gd name="T15" fmla="*/ 723 h 723"/>
                <a:gd name="T16" fmla="*/ 405 w 752"/>
                <a:gd name="T17" fmla="*/ 723 h 723"/>
                <a:gd name="T18" fmla="*/ 737 w 752"/>
                <a:gd name="T19" fmla="*/ 511 h 723"/>
                <a:gd name="T20" fmla="*/ 592 w 752"/>
                <a:gd name="T21" fmla="*/ 325 h 723"/>
                <a:gd name="T22" fmla="*/ 731 w 752"/>
                <a:gd name="T23" fmla="*/ 181 h 723"/>
                <a:gd name="T24" fmla="*/ 487 w 752"/>
                <a:gd name="T25" fmla="*/ 0 h 723"/>
                <a:gd name="T26" fmla="*/ 127 w 752"/>
                <a:gd name="T27" fmla="*/ 0 h 723"/>
                <a:gd name="T28" fmla="*/ 261 w 752"/>
                <a:gd name="T29" fmla="*/ 420 h 723"/>
                <a:gd name="T30" fmla="*/ 406 w 752"/>
                <a:gd name="T31" fmla="*/ 420 h 723"/>
                <a:gd name="T32" fmla="*/ 519 w 752"/>
                <a:gd name="T33" fmla="*/ 501 h 723"/>
                <a:gd name="T34" fmla="*/ 348 w 752"/>
                <a:gd name="T35" fmla="*/ 590 h 723"/>
                <a:gd name="T36" fmla="*/ 231 w 752"/>
                <a:gd name="T37" fmla="*/ 590 h 723"/>
                <a:gd name="T38" fmla="*/ 261 w 752"/>
                <a:gd name="T39" fmla="*/ 42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2" h="723">
                  <a:moveTo>
                    <a:pt x="311" y="132"/>
                  </a:moveTo>
                  <a:cubicBezTo>
                    <a:pt x="420" y="132"/>
                    <a:pt x="420" y="132"/>
                    <a:pt x="420" y="132"/>
                  </a:cubicBezTo>
                  <a:cubicBezTo>
                    <a:pt x="495" y="132"/>
                    <a:pt x="519" y="172"/>
                    <a:pt x="512" y="209"/>
                  </a:cubicBezTo>
                  <a:cubicBezTo>
                    <a:pt x="506" y="247"/>
                    <a:pt x="468" y="287"/>
                    <a:pt x="393" y="287"/>
                  </a:cubicBezTo>
                  <a:cubicBezTo>
                    <a:pt x="284" y="287"/>
                    <a:pt x="284" y="287"/>
                    <a:pt x="284" y="287"/>
                  </a:cubicBezTo>
                  <a:lnTo>
                    <a:pt x="311" y="132"/>
                  </a:lnTo>
                  <a:close/>
                  <a:moveTo>
                    <a:pt x="127" y="0"/>
                  </a:moveTo>
                  <a:cubicBezTo>
                    <a:pt x="0" y="723"/>
                    <a:pt x="0" y="723"/>
                    <a:pt x="0" y="723"/>
                  </a:cubicBezTo>
                  <a:cubicBezTo>
                    <a:pt x="405" y="723"/>
                    <a:pt x="405" y="723"/>
                    <a:pt x="405" y="723"/>
                  </a:cubicBezTo>
                  <a:cubicBezTo>
                    <a:pt x="648" y="723"/>
                    <a:pt x="722" y="594"/>
                    <a:pt x="737" y="511"/>
                  </a:cubicBezTo>
                  <a:cubicBezTo>
                    <a:pt x="752" y="426"/>
                    <a:pt x="706" y="352"/>
                    <a:pt x="592" y="325"/>
                  </a:cubicBezTo>
                  <a:cubicBezTo>
                    <a:pt x="667" y="296"/>
                    <a:pt x="720" y="242"/>
                    <a:pt x="731" y="181"/>
                  </a:cubicBezTo>
                  <a:cubicBezTo>
                    <a:pt x="745" y="101"/>
                    <a:pt x="683" y="0"/>
                    <a:pt x="487" y="0"/>
                  </a:cubicBezTo>
                  <a:lnTo>
                    <a:pt x="127" y="0"/>
                  </a:lnTo>
                  <a:close/>
                  <a:moveTo>
                    <a:pt x="261" y="420"/>
                  </a:moveTo>
                  <a:cubicBezTo>
                    <a:pt x="406" y="420"/>
                    <a:pt x="406" y="420"/>
                    <a:pt x="406" y="420"/>
                  </a:cubicBezTo>
                  <a:cubicBezTo>
                    <a:pt x="479" y="420"/>
                    <a:pt x="528" y="448"/>
                    <a:pt x="519" y="501"/>
                  </a:cubicBezTo>
                  <a:cubicBezTo>
                    <a:pt x="508" y="564"/>
                    <a:pt x="463" y="590"/>
                    <a:pt x="348" y="590"/>
                  </a:cubicBezTo>
                  <a:cubicBezTo>
                    <a:pt x="231" y="590"/>
                    <a:pt x="231" y="590"/>
                    <a:pt x="231" y="590"/>
                  </a:cubicBezTo>
                  <a:lnTo>
                    <a:pt x="261"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
        <p:nvSpPr>
          <p:cNvPr id="26" name="TextBox 25">
            <a:extLst>
              <a:ext uri="{FF2B5EF4-FFF2-40B4-BE49-F238E27FC236}">
                <a16:creationId xmlns:a16="http://schemas.microsoft.com/office/drawing/2014/main" id="{550C122E-31B9-4AC6-85D4-7BCD1241661D}"/>
              </a:ext>
            </a:extLst>
          </p:cNvPr>
          <p:cNvSpPr txBox="1"/>
          <p:nvPr/>
        </p:nvSpPr>
        <p:spPr>
          <a:xfrm>
            <a:off x="7465739" y="5669662"/>
            <a:ext cx="2636894" cy="461665"/>
          </a:xfrm>
          <a:prstGeom prst="rect">
            <a:avLst/>
          </a:prstGeom>
          <a:noFill/>
        </p:spPr>
        <p:txBody>
          <a:bodyPr wrap="square" rtlCol="0">
            <a:spAutoFit/>
          </a:bodyPr>
          <a:lstStyle/>
          <a:p>
            <a:pPr marL="0" lvl="0" indent="0" algn="r" defTabSz="1219444" rtl="0" eaLnBrk="1" latinLnBrk="0" hangingPunct="1">
              <a:spcBef>
                <a:spcPct val="20000"/>
              </a:spcBef>
              <a:buFont typeface="Arial" panose="020B0604020202020204" pitchFamily="34" charset="0"/>
              <a:buNone/>
            </a:pP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watchcom.no</a:t>
            </a:r>
          </a:p>
        </p:txBody>
      </p:sp>
      <p:sp>
        <p:nvSpPr>
          <p:cNvPr id="27" name="TextBox 26">
            <a:extLst>
              <a:ext uri="{FF2B5EF4-FFF2-40B4-BE49-F238E27FC236}">
                <a16:creationId xmlns:a16="http://schemas.microsoft.com/office/drawing/2014/main" id="{86F12095-15F7-4D21-93B8-D16E1BDC2F5B}"/>
              </a:ext>
            </a:extLst>
          </p:cNvPr>
          <p:cNvSpPr txBox="1"/>
          <p:nvPr/>
        </p:nvSpPr>
        <p:spPr>
          <a:xfrm>
            <a:off x="2092315" y="5669662"/>
            <a:ext cx="5085392" cy="461665"/>
          </a:xfrm>
          <a:prstGeom prst="rect">
            <a:avLst/>
          </a:prstGeom>
          <a:noFill/>
        </p:spPr>
        <p:txBody>
          <a:bodyPr wrap="square" rtlCol="0">
            <a:spAutoFit/>
          </a:bodyPr>
          <a:lstStyle/>
          <a:p>
            <a:pPr marL="0" lvl="0" indent="0" algn="l" defTabSz="1219444" rtl="0" eaLnBrk="1" latinLnBrk="0" hangingPunct="1">
              <a:spcBef>
                <a:spcPct val="20000"/>
              </a:spcBef>
              <a:buFont typeface="Arial" panose="020B0604020202020204" pitchFamily="34" charset="0"/>
              <a:buNone/>
            </a:pP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combitech.se </a:t>
            </a:r>
            <a:r>
              <a:rPr lang="sv-SE" sz="2400" b="0" kern="1200" cap="small" baseline="0">
                <a:solidFill>
                  <a:schemeClr val="bg1">
                    <a:alpha val="25000"/>
                  </a:schemeClr>
                </a:solidFill>
                <a:latin typeface="Arial" panose="020B0604020202020204" pitchFamily="34" charset="0"/>
                <a:ea typeface="Roboto Light" panose="02000000000000000000" pitchFamily="2" charset="0"/>
                <a:cs typeface="Arial" panose="020B0604020202020204" pitchFamily="34" charset="0"/>
              </a:rPr>
              <a:t>|</a:t>
            </a: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 .fi </a:t>
            </a:r>
            <a:r>
              <a:rPr lang="sv-SE" sz="2400" b="0" kern="1200" cap="small" baseline="0">
                <a:solidFill>
                  <a:schemeClr val="bg1">
                    <a:alpha val="25000"/>
                  </a:schemeClr>
                </a:solidFill>
                <a:latin typeface="Arial" panose="020B0604020202020204" pitchFamily="34" charset="0"/>
                <a:ea typeface="Roboto Light" panose="02000000000000000000" pitchFamily="2" charset="0"/>
                <a:cs typeface="Arial" panose="020B0604020202020204" pitchFamily="34" charset="0"/>
              </a:rPr>
              <a:t>| </a:t>
            </a: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a:t>
            </a:r>
            <a:r>
              <a:rPr lang="sv-SE" sz="2400" b="1" kern="1200" cap="small" baseline="0" err="1">
                <a:solidFill>
                  <a:schemeClr val="bg1"/>
                </a:solidFill>
                <a:latin typeface="Arial" panose="020B0604020202020204" pitchFamily="34" charset="0"/>
                <a:ea typeface="Roboto Bold" panose="02000000000000000000" pitchFamily="2" charset="0"/>
                <a:cs typeface="Arial" panose="020B0604020202020204" pitchFamily="34" charset="0"/>
              </a:rPr>
              <a:t>dk</a:t>
            </a: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 </a:t>
            </a:r>
            <a:r>
              <a:rPr lang="sv-SE" sz="2400" b="0" kern="1200" cap="small" baseline="0">
                <a:solidFill>
                  <a:schemeClr val="bg1">
                    <a:alpha val="25000"/>
                  </a:schemeClr>
                </a:solidFill>
                <a:latin typeface="Arial" panose="020B0604020202020204" pitchFamily="34" charset="0"/>
                <a:ea typeface="Roboto Light" panose="02000000000000000000" pitchFamily="2" charset="0"/>
                <a:cs typeface="Arial" panose="020B0604020202020204" pitchFamily="34" charset="0"/>
              </a:rPr>
              <a:t>|</a:t>
            </a:r>
            <a:r>
              <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rPr>
              <a:t> .</a:t>
            </a:r>
            <a:r>
              <a:rPr lang="sv-SE" sz="2400" b="1" kern="1200" cap="small" baseline="0" err="1">
                <a:solidFill>
                  <a:schemeClr val="bg1"/>
                </a:solidFill>
                <a:latin typeface="Arial" panose="020B0604020202020204" pitchFamily="34" charset="0"/>
                <a:ea typeface="Roboto Bold" panose="02000000000000000000" pitchFamily="2" charset="0"/>
                <a:cs typeface="Arial" panose="020B0604020202020204" pitchFamily="34" charset="0"/>
              </a:rPr>
              <a:t>com</a:t>
            </a:r>
            <a:endParaRPr lang="sv-SE" sz="2400" b="1" kern="1200" cap="small" baseline="0">
              <a:solidFill>
                <a:schemeClr val="bg1"/>
              </a:solidFill>
              <a:latin typeface="Arial" panose="020B0604020202020204" pitchFamily="34" charset="0"/>
              <a:ea typeface="Roboto Bold" panose="02000000000000000000" pitchFamily="2" charset="0"/>
              <a:cs typeface="Arial" panose="020B0604020202020204" pitchFamily="34" charset="0"/>
            </a:endParaRPr>
          </a:p>
        </p:txBody>
      </p:sp>
    </p:spTree>
    <p:extLst>
      <p:ext uri="{BB962C8B-B14F-4D97-AF65-F5344CB8AC3E}">
        <p14:creationId xmlns:p14="http://schemas.microsoft.com/office/powerpoint/2010/main" val="30591741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310A92-004A-4D1B-AD1D-5DE5B8970E99}"/>
              </a:ext>
            </a:extLst>
          </p:cNvPr>
          <p:cNvSpPr>
            <a:spLocks noGrp="1"/>
          </p:cNvSpPr>
          <p:nvPr>
            <p:ph idx="1"/>
          </p:nvPr>
        </p:nvSpPr>
        <p:spPr/>
        <p:txBody>
          <a:bodyPr>
            <a:normAutofit fontScale="92500" lnSpcReduction="20000"/>
          </a:bodyPr>
          <a:lstStyle/>
          <a:p>
            <a:r>
              <a:rPr lang="en-US" sz="1900" dirty="0"/>
              <a:t>I received a huge excel spreadsheet of results from the entire Danish IP range…</a:t>
            </a:r>
          </a:p>
          <a:p>
            <a:endParaRPr lang="en-US" sz="1900" dirty="0"/>
          </a:p>
          <a:p>
            <a:pPr marL="285807" indent="-285807">
              <a:buFont typeface="Arial" panose="020B0604020202020204" pitchFamily="34" charset="0"/>
              <a:buChar char="•"/>
            </a:pPr>
            <a:r>
              <a:rPr lang="en-US" sz="1900" dirty="0"/>
              <a:t>With this data I could then begin to look for very specific patterns</a:t>
            </a:r>
          </a:p>
          <a:p>
            <a:pPr marL="743099" lvl="1" indent="-285807">
              <a:buFont typeface="Arial" panose="020B0604020202020204" pitchFamily="34" charset="0"/>
              <a:buChar char="•"/>
            </a:pPr>
            <a:r>
              <a:rPr lang="en-US" sz="1900" dirty="0"/>
              <a:t>Hunting for well known offensive tool servers</a:t>
            </a:r>
          </a:p>
          <a:p>
            <a:pPr marL="743099" lvl="1" indent="-285807">
              <a:buFont typeface="Arial" panose="020B0604020202020204" pitchFamily="34" charset="0"/>
              <a:buChar char="•"/>
            </a:pPr>
            <a:r>
              <a:rPr lang="en-US" sz="1900" dirty="0"/>
              <a:t>Cobalt Strike:- Used by Red Teams but also by real attackers</a:t>
            </a:r>
          </a:p>
          <a:p>
            <a:pPr marL="743099" lvl="1" indent="-285807">
              <a:buFont typeface="Arial" panose="020B0604020202020204" pitchFamily="34" charset="0"/>
              <a:buChar char="•"/>
            </a:pPr>
            <a:endParaRPr lang="en-US" sz="1900" dirty="0"/>
          </a:p>
          <a:p>
            <a:pPr marL="285807" indent="-285807">
              <a:buFont typeface="Arial" panose="020B0604020202020204" pitchFamily="34" charset="0"/>
              <a:buChar char="•"/>
            </a:pPr>
            <a:r>
              <a:rPr lang="en-US" sz="1900" dirty="0"/>
              <a:t>I filtered the data and found a few false positives… Then…</a:t>
            </a:r>
          </a:p>
          <a:p>
            <a:pPr marL="285807" indent="-285807">
              <a:buFont typeface="Arial" panose="020B0604020202020204" pitchFamily="34" charset="0"/>
              <a:buChar char="•"/>
            </a:pPr>
            <a:endParaRPr lang="en-US" sz="1900" dirty="0"/>
          </a:p>
          <a:p>
            <a:r>
              <a:rPr lang="en-US" sz="1900" dirty="0"/>
              <a:t>BINGO!</a:t>
            </a:r>
          </a:p>
          <a:p>
            <a:endParaRPr lang="en-US" sz="1900" dirty="0"/>
          </a:p>
          <a:p>
            <a:pPr marL="285807" indent="-285807">
              <a:buFont typeface="Arial" panose="020B0604020202020204" pitchFamily="34" charset="0"/>
              <a:buChar char="•"/>
            </a:pPr>
            <a:r>
              <a:rPr lang="en-US" sz="1900" dirty="0"/>
              <a:t>We had a hit for a very large Danish catering company</a:t>
            </a:r>
          </a:p>
          <a:p>
            <a:pPr marL="743099" lvl="1" indent="-285807">
              <a:buFont typeface="Arial" panose="020B0604020202020204" pitchFamily="34" charset="0"/>
              <a:buChar char="•"/>
            </a:pPr>
            <a:r>
              <a:rPr lang="en-US" sz="1900" dirty="0"/>
              <a:t>After further assessment it was confirmed that they were compromised</a:t>
            </a:r>
          </a:p>
          <a:p>
            <a:pPr marL="743099" lvl="1" indent="-285807">
              <a:buFont typeface="Arial" panose="020B0604020202020204" pitchFamily="34" charset="0"/>
              <a:buChar char="•"/>
            </a:pPr>
            <a:endParaRPr lang="en-US" sz="1900" dirty="0"/>
          </a:p>
          <a:p>
            <a:r>
              <a:rPr lang="en-US" sz="1900" dirty="0"/>
              <a:t>So what now?</a:t>
            </a:r>
            <a:endParaRPr lang="en-DK" sz="1900" dirty="0"/>
          </a:p>
          <a:p>
            <a:endParaRPr lang="en-DK" dirty="0"/>
          </a:p>
        </p:txBody>
      </p:sp>
      <p:sp>
        <p:nvSpPr>
          <p:cNvPr id="2" name="Title 1">
            <a:extLst>
              <a:ext uri="{FF2B5EF4-FFF2-40B4-BE49-F238E27FC236}">
                <a16:creationId xmlns:a16="http://schemas.microsoft.com/office/drawing/2014/main" id="{BF8F5560-8A31-4576-BFAB-D6AD357EFAB9}"/>
              </a:ext>
            </a:extLst>
          </p:cNvPr>
          <p:cNvSpPr>
            <a:spLocks noGrp="1"/>
          </p:cNvSpPr>
          <p:nvPr>
            <p:ph type="title"/>
          </p:nvPr>
        </p:nvSpPr>
        <p:spPr/>
        <p:txBody>
          <a:bodyPr/>
          <a:lstStyle/>
          <a:p>
            <a:r>
              <a:rPr lang="en-US" dirty="0"/>
              <a:t>Finding evil</a:t>
            </a:r>
            <a:endParaRPr lang="en-DK" dirty="0"/>
          </a:p>
        </p:txBody>
      </p:sp>
      <p:pic>
        <p:nvPicPr>
          <p:cNvPr id="3074" name="Picture 2" descr="A picture containing diagram&#10;&#10;Description automatically generated">
            <a:extLst>
              <a:ext uri="{FF2B5EF4-FFF2-40B4-BE49-F238E27FC236}">
                <a16:creationId xmlns:a16="http://schemas.microsoft.com/office/drawing/2014/main" id="{DEC2ECD9-42E1-4DA1-80D7-739387551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029" y="3102842"/>
            <a:ext cx="4218932" cy="1587170"/>
          </a:xfrm>
          <a:prstGeom prst="rect">
            <a:avLst/>
          </a:prstGeom>
          <a:noFill/>
        </p:spPr>
      </p:pic>
    </p:spTree>
    <p:extLst>
      <p:ext uri="{BB962C8B-B14F-4D97-AF65-F5344CB8AC3E}">
        <p14:creationId xmlns:p14="http://schemas.microsoft.com/office/powerpoint/2010/main" val="18079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A4834511DA1242A4BC74D131D82A9F" ma:contentTypeVersion="11" ma:contentTypeDescription="Create a new document." ma:contentTypeScope="" ma:versionID="3392f057acf718c530ce3015a4c2fe31">
  <xsd:schema xmlns:xsd="http://www.w3.org/2001/XMLSchema" xmlns:xs="http://www.w3.org/2001/XMLSchema" xmlns:p="http://schemas.microsoft.com/office/2006/metadata/properties" xmlns:ns2="7f745d6c-304d-493b-8a95-0d18cf6ad762" xmlns:ns3="ff62c4a0-30ed-475e-bb6d-3096ec881d87" targetNamespace="http://schemas.microsoft.com/office/2006/metadata/properties" ma:root="true" ma:fieldsID="522da4f372efbd6574b78e8a2232d286" ns2:_="" ns3:_="">
    <xsd:import namespace="7f745d6c-304d-493b-8a95-0d18cf6ad762"/>
    <xsd:import namespace="ff62c4a0-30ed-475e-bb6d-3096ec881d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745d6c-304d-493b-8a95-0d18cf6ad7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62c4a0-30ed-475e-bb6d-3096ec881d8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E047D9-A86A-4407-9EC3-96D2A4D8917B}">
  <ds:schemaRefs>
    <ds:schemaRef ds:uri="7f745d6c-304d-493b-8a95-0d18cf6ad762"/>
    <ds:schemaRef ds:uri="ff62c4a0-30ed-475e-bb6d-3096ec881d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8D6CF9-DA77-4FCC-B2D5-D615AD9C661E}">
  <ds:schemaRefs>
    <ds:schemaRef ds:uri="http://schemas.microsoft.com/sharepoint/v3/contenttype/forms"/>
  </ds:schemaRefs>
</ds:datastoreItem>
</file>

<file path=customXml/itemProps3.xml><?xml version="1.0" encoding="utf-8"?>
<ds:datastoreItem xmlns:ds="http://schemas.openxmlformats.org/officeDocument/2006/customXml" ds:itemID="{53C5242D-3909-427A-870E-FCEF088C6BE4}">
  <ds:schemaRefs>
    <ds:schemaRef ds:uri="http://purl.org/dc/elements/1.1/"/>
    <ds:schemaRef ds:uri="http://purl.org/dc/dcmitype/"/>
    <ds:schemaRef ds:uri="7f745d6c-304d-493b-8a95-0d18cf6ad762"/>
    <ds:schemaRef ds:uri="ff62c4a0-30ed-475e-bb6d-3096ec881d87"/>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114</TotalTime>
  <Words>4963</Words>
  <Application>Microsoft Office PowerPoint</Application>
  <PresentationFormat>Custom</PresentationFormat>
  <Paragraphs>763</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Berlin Sans FB</vt:lpstr>
      <vt:lpstr>Calibri</vt:lpstr>
      <vt:lpstr>Calibri Light</vt:lpstr>
      <vt:lpstr>Wingdings</vt:lpstr>
      <vt:lpstr>Office Theme</vt:lpstr>
      <vt:lpstr>PowerPoint Presentation</vt:lpstr>
      <vt:lpstr>A little about Me…</vt:lpstr>
      <vt:lpstr>Why do we do incident response?</vt:lpstr>
      <vt:lpstr>PowerPoint Presentation</vt:lpstr>
      <vt:lpstr>Hunting evil…</vt:lpstr>
      <vt:lpstr>So it begins…</vt:lpstr>
      <vt:lpstr>The hunt</vt:lpstr>
      <vt:lpstr>PowerPoint Presentation</vt:lpstr>
      <vt:lpstr>Finding evil</vt:lpstr>
      <vt:lpstr>PowerPoint Presentation</vt:lpstr>
      <vt:lpstr>Contacting Cfcs</vt:lpstr>
      <vt:lpstr>Sometimes we don’t find evil…</vt:lpstr>
      <vt:lpstr>But what is a threat?</vt:lpstr>
      <vt:lpstr>But what is a threat?</vt:lpstr>
      <vt:lpstr>Where is the value in incident response?</vt:lpstr>
      <vt:lpstr>Data data data data</vt:lpstr>
      <vt:lpstr>Exercise 1 – Security Incident</vt:lpstr>
      <vt:lpstr>Exercise 1 – Security Incident</vt:lpstr>
      <vt:lpstr>Impact</vt:lpstr>
      <vt:lpstr>PowerPoint Presentation</vt:lpstr>
      <vt:lpstr>PowerPoint Presentation</vt:lpstr>
      <vt:lpstr>Solar winds…</vt:lpstr>
      <vt:lpstr>The attack…</vt:lpstr>
      <vt:lpstr>The list</vt:lpstr>
      <vt:lpstr>Then my phone rang… A lot…</vt:lpstr>
      <vt:lpstr>The result</vt:lpstr>
      <vt:lpstr>    Now we can finally look at our incident response process!</vt:lpstr>
      <vt:lpstr>Incident Response Process 101</vt:lpstr>
      <vt:lpstr>RE&amp;CT Framework</vt:lpstr>
      <vt:lpstr>Qbot Infection</vt:lpstr>
      <vt:lpstr>Qbot Infection</vt:lpstr>
      <vt:lpstr>Stage 1 - Alert</vt:lpstr>
      <vt:lpstr>Communication</vt:lpstr>
      <vt:lpstr>Stage 2 - Visitation</vt:lpstr>
      <vt:lpstr>Stage 2 - Question</vt:lpstr>
      <vt:lpstr>Stage 2 – FP or not</vt:lpstr>
      <vt:lpstr>That niggling feeling…</vt:lpstr>
      <vt:lpstr>CVE-2019–19781 </vt:lpstr>
      <vt:lpstr>POC ----- Ransomware</vt:lpstr>
      <vt:lpstr>No patch</vt:lpstr>
      <vt:lpstr>The one that got away…</vt:lpstr>
      <vt:lpstr>Stage 2 – Decision Point</vt:lpstr>
      <vt:lpstr>Stage 2 – Data data data</vt:lpstr>
      <vt:lpstr>Bitsadmin</vt:lpstr>
      <vt:lpstr>Exercise 2 - How do we proceed?</vt:lpstr>
      <vt:lpstr>How do we proceed?</vt:lpstr>
      <vt:lpstr>Communication</vt:lpstr>
      <vt:lpstr>Stage 3 - Analysis</vt:lpstr>
      <vt:lpstr>Stage 3 – Analysis</vt:lpstr>
      <vt:lpstr>Important Points</vt:lpstr>
      <vt:lpstr>Stage 3 Exercise 1</vt:lpstr>
      <vt:lpstr>Stage 3 Exercise 1 Answers</vt:lpstr>
      <vt:lpstr>Stage 3 Exercise 1 Answers</vt:lpstr>
      <vt:lpstr>But…</vt:lpstr>
      <vt:lpstr> MITRE ATT&amp;CK Framework</vt:lpstr>
      <vt:lpstr>MITRE ATT&amp;CK - Exercise</vt:lpstr>
      <vt:lpstr>MITRE ATT&amp;CK – Exercise Answer</vt:lpstr>
      <vt:lpstr>Where do we go from here?</vt:lpstr>
      <vt:lpstr>Where do we go from here?</vt:lpstr>
      <vt:lpstr>CTI – Cyber Threat Intelligence</vt:lpstr>
      <vt:lpstr>PowerPoint Presentation</vt:lpstr>
      <vt:lpstr>Domain - Analysis</vt:lpstr>
      <vt:lpstr>Data data data</vt:lpstr>
      <vt:lpstr>Email - Analysis</vt:lpstr>
      <vt:lpstr>PowerPoint Presentation</vt:lpstr>
      <vt:lpstr>The trusted relationship</vt:lpstr>
      <vt:lpstr>Emotet</vt:lpstr>
      <vt:lpstr>Why do users fall for this?</vt:lpstr>
      <vt:lpstr>Did you see it?</vt:lpstr>
      <vt:lpstr>Email - Analysis</vt:lpstr>
      <vt:lpstr>Data data data</vt:lpstr>
      <vt:lpstr>File - Analysis</vt:lpstr>
      <vt:lpstr>File - Static Analysis</vt:lpstr>
      <vt:lpstr>Interesting decision point…</vt:lpstr>
      <vt:lpstr>My decision…</vt:lpstr>
      <vt:lpstr>Data data data</vt:lpstr>
      <vt:lpstr>What next?</vt:lpstr>
      <vt:lpstr>Communication</vt:lpstr>
      <vt:lpstr>Stage 4</vt:lpstr>
      <vt:lpstr>Stage 4 – Quick note</vt:lpstr>
      <vt:lpstr>Stage 4 - Exercise</vt:lpstr>
      <vt:lpstr>Stage 4 - Exercise</vt:lpstr>
      <vt:lpstr>Communication</vt:lpstr>
      <vt:lpstr>Stage 5</vt:lpstr>
      <vt:lpstr>PowerPoint Presentation</vt:lpstr>
      <vt:lpstr>Stage 5 - Exercise</vt:lpstr>
      <vt:lpstr>PowerPoint Presentation</vt:lpstr>
    </vt:vector>
  </TitlesOfParts>
  <Company>SAAB 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 Skovgaard</dc:creator>
  <cp:lastModifiedBy>David Clayton</cp:lastModifiedBy>
  <cp:revision>8</cp:revision>
  <dcterms:created xsi:type="dcterms:W3CDTF">2020-12-11T14:41:43Z</dcterms:created>
  <dcterms:modified xsi:type="dcterms:W3CDTF">2024-03-13T23:08:07Z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0x01010034A4834511DA1242A4BC74D131D82A9F</vt:lpwstr>
  </property>
  <property fmtid="{D5CDD505-2E9C-101B-9397-08002B2CF9AE}" pid="3" name="_dlc_DocIdItemGuid">
    <vt:lpwstr>54465bf7-3a39-43bc-b84d-137f9a0fb3aa</vt:lpwstr>
  </property>
  <property fmtid="{D5CDD505-2E9C-101B-9397-08002B2CF9AE}" pid="4" name="MSIP_Label_71cffee6-aa30-4f5a-bbc3-434e7067f7b3_Enabled">
    <vt:lpwstr>true</vt:lpwstr>
  </property>
  <property fmtid="{D5CDD505-2E9C-101B-9397-08002B2CF9AE}" pid="5" name="MSIP_Label_71cffee6-aa30-4f5a-bbc3-434e7067f7b3_SetDate">
    <vt:lpwstr>2020-12-11T14:41:43Z</vt:lpwstr>
  </property>
  <property fmtid="{D5CDD505-2E9C-101B-9397-08002B2CF9AE}" pid="6" name="MSIP_Label_71cffee6-aa30-4f5a-bbc3-434e7067f7b3_Method">
    <vt:lpwstr>Standard</vt:lpwstr>
  </property>
  <property fmtid="{D5CDD505-2E9C-101B-9397-08002B2CF9AE}" pid="7" name="MSIP_Label_71cffee6-aa30-4f5a-bbc3-434e7067f7b3_Name">
    <vt:lpwstr>Company Confidential</vt:lpwstr>
  </property>
  <property fmtid="{D5CDD505-2E9C-101B-9397-08002B2CF9AE}" pid="8" name="MSIP_Label_71cffee6-aa30-4f5a-bbc3-434e7067f7b3_SiteId">
    <vt:lpwstr>0d11ac4a-ef5e-423a-803b-e51aacfa43d6</vt:lpwstr>
  </property>
  <property fmtid="{D5CDD505-2E9C-101B-9397-08002B2CF9AE}" pid="9" name="MSIP_Label_71cffee6-aa30-4f5a-bbc3-434e7067f7b3_ActionId">
    <vt:lpwstr>29f04626-7cdb-48eb-aa2f-980f7b3c84af</vt:lpwstr>
  </property>
  <property fmtid="{D5CDD505-2E9C-101B-9397-08002B2CF9AE}" pid="10" name="MSIP_Label_71cffee6-aa30-4f5a-bbc3-434e7067f7b3_ContentBits">
    <vt:lpwstr>0</vt:lpwstr>
  </property>
</Properties>
</file>